
<file path=[Content_Types].xml><?xml version="1.0" encoding="utf-8"?>
<Types xmlns="http://schemas.openxmlformats.org/package/2006/content-types">
  <Default Extension="emf" ContentType="image/x-emf"/>
  <Default Extension="jpeg" ContentType="image/jpeg"/>
  <Default Extension="mpg" ContentType="video/m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2"/>
  </p:notesMasterIdLst>
  <p:sldIdLst>
    <p:sldId id="256" r:id="rId2"/>
    <p:sldId id="259" r:id="rId3"/>
    <p:sldId id="265" r:id="rId4"/>
    <p:sldId id="271" r:id="rId5"/>
    <p:sldId id="683" r:id="rId6"/>
    <p:sldId id="719" r:id="rId7"/>
    <p:sldId id="714" r:id="rId8"/>
    <p:sldId id="715" r:id="rId9"/>
    <p:sldId id="716" r:id="rId10"/>
    <p:sldId id="717" r:id="rId11"/>
    <p:sldId id="718" r:id="rId12"/>
    <p:sldId id="703" r:id="rId13"/>
    <p:sldId id="693" r:id="rId14"/>
    <p:sldId id="702" r:id="rId15"/>
    <p:sldId id="698" r:id="rId16"/>
    <p:sldId id="707" r:id="rId17"/>
    <p:sldId id="685" r:id="rId18"/>
    <p:sldId id="711" r:id="rId19"/>
    <p:sldId id="720" r:id="rId20"/>
    <p:sldId id="270" r:id="rId21"/>
    <p:sldId id="722" r:id="rId22"/>
    <p:sldId id="261" r:id="rId23"/>
    <p:sldId id="260" r:id="rId24"/>
    <p:sldId id="263" r:id="rId25"/>
    <p:sldId id="264" r:id="rId26"/>
    <p:sldId id="262" r:id="rId27"/>
    <p:sldId id="268" r:id="rId28"/>
    <p:sldId id="257" r:id="rId29"/>
    <p:sldId id="267" r:id="rId30"/>
    <p:sldId id="721"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432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3400"/>
    <p:restoredTop sz="61769"/>
  </p:normalViewPr>
  <p:slideViewPr>
    <p:cSldViewPr snapToGrid="0" snapToObjects="1">
      <p:cViewPr varScale="1">
        <p:scale>
          <a:sx n="76" d="100"/>
          <a:sy n="76" d="100"/>
        </p:scale>
        <p:origin x="800"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EE29ADB-C7DA-BF49-8E95-59F79AECF506}" type="datetimeFigureOut">
              <a:rPr lang="en-US" smtClean="0"/>
              <a:t>1/9/20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751B2B0-8F33-2343-B1CF-555376CE7DE6}" type="slidenum">
              <a:rPr lang="en-US" smtClean="0"/>
              <a:t>‹#›</a:t>
            </a:fld>
            <a:endParaRPr lang="en-US"/>
          </a:p>
        </p:txBody>
      </p:sp>
    </p:spTree>
    <p:extLst>
      <p:ext uri="{BB962C8B-B14F-4D97-AF65-F5344CB8AC3E}">
        <p14:creationId xmlns:p14="http://schemas.microsoft.com/office/powerpoint/2010/main" val="1268228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About me</a:t>
            </a:r>
          </a:p>
        </p:txBody>
      </p:sp>
      <p:sp>
        <p:nvSpPr>
          <p:cNvPr id="4" name="Slide Number Placeholder 3"/>
          <p:cNvSpPr>
            <a:spLocks noGrp="1"/>
          </p:cNvSpPr>
          <p:nvPr>
            <p:ph type="sldNum" sz="quarter" idx="5"/>
          </p:nvPr>
        </p:nvSpPr>
        <p:spPr/>
        <p:txBody>
          <a:bodyPr/>
          <a:lstStyle/>
          <a:p>
            <a:fld id="{2751B2B0-8F33-2343-B1CF-555376CE7DE6}" type="slidenum">
              <a:rPr lang="en-US" smtClean="0"/>
              <a:t>2</a:t>
            </a:fld>
            <a:endParaRPr lang="en-US"/>
          </a:p>
        </p:txBody>
      </p:sp>
    </p:spTree>
    <p:extLst>
      <p:ext uri="{BB962C8B-B14F-4D97-AF65-F5344CB8AC3E}">
        <p14:creationId xmlns:p14="http://schemas.microsoft.com/office/powerpoint/2010/main" val="21156262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get things started this morning, I want us to think about the scientific process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you might think of the scientific process as starting with an idea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then, a bunch of stuff happens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we end up with a THEORY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In pairs of 2 -3, I want you to try to enumerate all the steps you can think of that make up this middle part</a:t>
            </a:r>
          </a:p>
          <a:p>
            <a:r>
              <a:rPr lang="en-US" dirty="0"/>
              <a:t>- Might help to think of a scientific theory you know about, maybe in the field of psychology</a:t>
            </a:r>
          </a:p>
          <a:p>
            <a:pPr marL="171450" indent="-171450">
              <a:buFontTx/>
              <a:buChar char="-"/>
            </a:pPr>
            <a:r>
              <a:rPr lang="en-US" dirty="0"/>
              <a:t>Take a few minutes to introduce yourselves</a:t>
            </a:r>
          </a:p>
          <a:p>
            <a:pPr marL="171450" indent="-171450">
              <a:buFontTx/>
              <a:buChar char="-"/>
            </a:pPr>
            <a:endParaRPr lang="en-US" dirty="0"/>
          </a:p>
          <a:p>
            <a:pPr marL="171450" indent="-171450">
              <a:buFontTx/>
              <a:buChar char="-"/>
            </a:pPr>
            <a:r>
              <a:rPr lang="en-US" dirty="0"/>
              <a:t>&lt;- write out ideas on board -&gt;</a:t>
            </a:r>
          </a:p>
        </p:txBody>
      </p:sp>
      <p:sp>
        <p:nvSpPr>
          <p:cNvPr id="4" name="Slide Number Placeholder 3"/>
          <p:cNvSpPr>
            <a:spLocks noGrp="1"/>
          </p:cNvSpPr>
          <p:nvPr>
            <p:ph type="sldNum" sz="quarter" idx="5"/>
          </p:nvPr>
        </p:nvSpPr>
        <p:spPr/>
        <p:txBody>
          <a:bodyPr/>
          <a:lstStyle/>
          <a:p>
            <a:fld id="{2751B2B0-8F33-2343-B1CF-555376CE7DE6}" type="slidenum">
              <a:rPr lang="en-US" smtClean="0"/>
              <a:t>4</a:t>
            </a:fld>
            <a:endParaRPr lang="en-US"/>
          </a:p>
        </p:txBody>
      </p:sp>
    </p:spTree>
    <p:extLst>
      <p:ext uri="{BB962C8B-B14F-4D97-AF65-F5344CB8AC3E}">
        <p14:creationId xmlns:p14="http://schemas.microsoft.com/office/powerpoint/2010/main" val="10892256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Indeed the only direct impact of pedagogy on these inferences would appear to be </a:t>
            </a:r>
            <a:r>
              <a:rPr lang="en-US" i="1" dirty="0" err="1"/>
              <a:t>suppresive</a:t>
            </a:r>
            <a:r>
              <a:rPr lang="en-US" dirty="0"/>
              <a:t>, for it is only the specially trained adult who can give an account of human behavior that does </a:t>
            </a:r>
            <a:r>
              <a:rPr lang="en-US" i="1" dirty="0"/>
              <a:t>not</a:t>
            </a:r>
            <a:r>
              <a:rPr lang="en-US" dirty="0"/>
              <a:t> impute states of mind.</a:t>
            </a:r>
            <a:endParaRPr lang="en-US" i="1" dirty="0"/>
          </a:p>
          <a:p>
            <a:endParaRPr lang="en-US" dirty="0"/>
          </a:p>
        </p:txBody>
      </p:sp>
      <p:sp>
        <p:nvSpPr>
          <p:cNvPr id="4" name="Slide Number Placeholder 3"/>
          <p:cNvSpPr>
            <a:spLocks noGrp="1"/>
          </p:cNvSpPr>
          <p:nvPr>
            <p:ph type="sldNum" sz="quarter" idx="10"/>
          </p:nvPr>
        </p:nvSpPr>
        <p:spPr/>
        <p:txBody>
          <a:bodyPr/>
          <a:lstStyle/>
          <a:p>
            <a:fld id="{A7CC78D6-B7A3-E84B-9F27-CBF199C4BA6A}" type="slidenum">
              <a:rPr lang="en-US" smtClean="0"/>
              <a:pPr/>
              <a:t>6</a:t>
            </a:fld>
            <a:endParaRPr lang="en-US" dirty="0"/>
          </a:p>
        </p:txBody>
      </p:sp>
    </p:spTree>
    <p:extLst>
      <p:ext uri="{BB962C8B-B14F-4D97-AF65-F5344CB8AC3E}">
        <p14:creationId xmlns:p14="http://schemas.microsoft.com/office/powerpoint/2010/main" val="12930767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CC78D6-B7A3-E84B-9F27-CBF199C4BA6A}" type="slidenum">
              <a:rPr lang="en-US" smtClean="0"/>
              <a:pPr/>
              <a:t>7</a:t>
            </a:fld>
            <a:endParaRPr lang="en-US" dirty="0"/>
          </a:p>
        </p:txBody>
      </p:sp>
    </p:spTree>
    <p:extLst>
      <p:ext uri="{BB962C8B-B14F-4D97-AF65-F5344CB8AC3E}">
        <p14:creationId xmlns:p14="http://schemas.microsoft.com/office/powerpoint/2010/main" val="20053177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751B2B0-8F33-2343-B1CF-555376CE7DE6}" type="slidenum">
              <a:rPr lang="en-US" smtClean="0"/>
              <a:t>10</a:t>
            </a:fld>
            <a:endParaRPr lang="en-US"/>
          </a:p>
        </p:txBody>
      </p:sp>
    </p:spTree>
    <p:extLst>
      <p:ext uri="{BB962C8B-B14F-4D97-AF65-F5344CB8AC3E}">
        <p14:creationId xmlns:p14="http://schemas.microsoft.com/office/powerpoint/2010/main" val="35560585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get things started this morning, I want us to think about the scientific process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you might think of the scientific process as starting with an idea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then, a bunch of stuff happens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we end up with a THEORY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In pairs of 2 -3, I want you to try to enumerate all the steps you can think of that make up this middle part</a:t>
            </a:r>
          </a:p>
          <a:p>
            <a:r>
              <a:rPr lang="en-US" dirty="0"/>
              <a:t>- Might help to think of a scientific theory you know about, maybe in the field of psychology</a:t>
            </a:r>
          </a:p>
          <a:p>
            <a:pPr marL="171450" indent="-171450">
              <a:buFontTx/>
              <a:buChar char="-"/>
            </a:pPr>
            <a:r>
              <a:rPr lang="en-US" dirty="0"/>
              <a:t>Take a few minutes to introduce yourselves</a:t>
            </a:r>
          </a:p>
          <a:p>
            <a:pPr marL="171450" indent="-171450">
              <a:buFontTx/>
              <a:buChar char="-"/>
            </a:pPr>
            <a:endParaRPr lang="en-US" dirty="0"/>
          </a:p>
          <a:p>
            <a:pPr marL="171450" indent="-171450">
              <a:buFontTx/>
              <a:buChar char="-"/>
            </a:pPr>
            <a:r>
              <a:rPr lang="en-US" dirty="0"/>
              <a:t>&lt;- write out ideas on board -&gt;</a:t>
            </a:r>
          </a:p>
        </p:txBody>
      </p:sp>
      <p:sp>
        <p:nvSpPr>
          <p:cNvPr id="4" name="Slide Number Placeholder 3"/>
          <p:cNvSpPr>
            <a:spLocks noGrp="1"/>
          </p:cNvSpPr>
          <p:nvPr>
            <p:ph type="sldNum" sz="quarter" idx="5"/>
          </p:nvPr>
        </p:nvSpPr>
        <p:spPr/>
        <p:txBody>
          <a:bodyPr/>
          <a:lstStyle/>
          <a:p>
            <a:fld id="{2751B2B0-8F33-2343-B1CF-555376CE7DE6}" type="slidenum">
              <a:rPr lang="en-US" smtClean="0"/>
              <a:t>19</a:t>
            </a:fld>
            <a:endParaRPr lang="en-US"/>
          </a:p>
        </p:txBody>
      </p:sp>
    </p:spTree>
    <p:extLst>
      <p:ext uri="{BB962C8B-B14F-4D97-AF65-F5344CB8AC3E}">
        <p14:creationId xmlns:p14="http://schemas.microsoft.com/office/powerpoint/2010/main" val="11478616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751B2B0-8F33-2343-B1CF-555376CE7DE6}" type="slidenum">
              <a:rPr lang="en-US" smtClean="0"/>
              <a:t>20</a:t>
            </a:fld>
            <a:endParaRPr lang="en-US"/>
          </a:p>
        </p:txBody>
      </p:sp>
    </p:spTree>
    <p:extLst>
      <p:ext uri="{BB962C8B-B14F-4D97-AF65-F5344CB8AC3E}">
        <p14:creationId xmlns:p14="http://schemas.microsoft.com/office/powerpoint/2010/main" val="37737908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751B2B0-8F33-2343-B1CF-555376CE7DE6}" type="slidenum">
              <a:rPr lang="en-US" smtClean="0"/>
              <a:t>21</a:t>
            </a:fld>
            <a:endParaRPr lang="en-US"/>
          </a:p>
        </p:txBody>
      </p:sp>
    </p:spTree>
    <p:extLst>
      <p:ext uri="{BB962C8B-B14F-4D97-AF65-F5344CB8AC3E}">
        <p14:creationId xmlns:p14="http://schemas.microsoft.com/office/powerpoint/2010/main" val="3450406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751B2B0-8F33-2343-B1CF-555376CE7DE6}" type="slidenum">
              <a:rPr lang="en-US" smtClean="0"/>
              <a:t>28</a:t>
            </a:fld>
            <a:endParaRPr lang="en-US"/>
          </a:p>
        </p:txBody>
      </p:sp>
    </p:spTree>
    <p:extLst>
      <p:ext uri="{BB962C8B-B14F-4D97-AF65-F5344CB8AC3E}">
        <p14:creationId xmlns:p14="http://schemas.microsoft.com/office/powerpoint/2010/main" val="2634837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E76BBF-BF34-7244-A8D2-11FFBE140465}"/>
              </a:ext>
            </a:extLst>
          </p:cNvPr>
          <p:cNvSpPr>
            <a:spLocks noGrp="1"/>
          </p:cNvSpPr>
          <p:nvPr>
            <p:ph type="ctrTitle" hasCustomPrompt="1"/>
          </p:nvPr>
        </p:nvSpPr>
        <p:spPr>
          <a:xfrm>
            <a:off x="1524000" y="1122363"/>
            <a:ext cx="9144000" cy="2387600"/>
          </a:xfrm>
        </p:spPr>
        <p:txBody>
          <a:bodyPr anchor="b"/>
          <a:lstStyle>
            <a:lvl1pPr algn="ctr">
              <a:defRPr sz="6000">
                <a:latin typeface="Avenir Book" panose="02000503020000020003" pitchFamily="2" charset="0"/>
              </a:defRPr>
            </a:lvl1pPr>
          </a:lstStyle>
          <a:p>
            <a:r>
              <a:rPr lang="en-US" dirty="0"/>
              <a:t>Class Title</a:t>
            </a:r>
          </a:p>
        </p:txBody>
      </p:sp>
      <p:sp>
        <p:nvSpPr>
          <p:cNvPr id="3" name="Subtitle 2">
            <a:extLst>
              <a:ext uri="{FF2B5EF4-FFF2-40B4-BE49-F238E27FC236}">
                <a16:creationId xmlns:a16="http://schemas.microsoft.com/office/drawing/2014/main" id="{FBDC099D-F0A1-6E4B-A9BF-C7E323D8AE65}"/>
              </a:ext>
            </a:extLst>
          </p:cNvPr>
          <p:cNvSpPr>
            <a:spLocks noGrp="1"/>
          </p:cNvSpPr>
          <p:nvPr>
            <p:ph type="subTitle" idx="1" hasCustomPrompt="1"/>
          </p:nvPr>
        </p:nvSpPr>
        <p:spPr>
          <a:xfrm>
            <a:off x="1524000" y="4270790"/>
            <a:ext cx="9144000" cy="1655762"/>
          </a:xfrm>
        </p:spPr>
        <p:txBody>
          <a:bodyPr/>
          <a:lstStyle>
            <a:lvl1pPr marL="0" indent="0" algn="ctr">
              <a:buNone/>
              <a:defRPr sz="2400">
                <a:latin typeface="Avenir Book" panose="02000503020000020003"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15 January 2020</a:t>
            </a:r>
          </a:p>
          <a:p>
            <a:r>
              <a:rPr lang="en-US" dirty="0"/>
              <a:t>Modern Research Methods (Psych 85311)</a:t>
            </a:r>
          </a:p>
          <a:p>
            <a:r>
              <a:rPr lang="en-US" dirty="0"/>
              <a:t>Molly Lewis </a:t>
            </a:r>
          </a:p>
        </p:txBody>
      </p:sp>
      <p:sp>
        <p:nvSpPr>
          <p:cNvPr id="4" name="Date Placeholder 3">
            <a:extLst>
              <a:ext uri="{FF2B5EF4-FFF2-40B4-BE49-F238E27FC236}">
                <a16:creationId xmlns:a16="http://schemas.microsoft.com/office/drawing/2014/main" id="{F6549F3F-202F-FC4A-A24C-DFEF2620A4D1}"/>
              </a:ext>
            </a:extLst>
          </p:cNvPr>
          <p:cNvSpPr>
            <a:spLocks noGrp="1"/>
          </p:cNvSpPr>
          <p:nvPr>
            <p:ph type="dt" sz="half" idx="10"/>
          </p:nvPr>
        </p:nvSpPr>
        <p:spPr/>
        <p:txBody>
          <a:bodyPr/>
          <a:lstStyle>
            <a:lvl1pPr>
              <a:defRPr>
                <a:latin typeface="Avenir Book" panose="02000503020000020003" pitchFamily="2" charset="0"/>
              </a:defRPr>
            </a:lvl1pPr>
          </a:lstStyle>
          <a:p>
            <a:fld id="{0970E684-C3FC-5F45-816C-B31448B0DC7A}" type="datetimeFigureOut">
              <a:rPr lang="en-US" smtClean="0"/>
              <a:pPr/>
              <a:t>1/9/20</a:t>
            </a:fld>
            <a:endParaRPr lang="en-US"/>
          </a:p>
        </p:txBody>
      </p:sp>
      <p:sp>
        <p:nvSpPr>
          <p:cNvPr id="5" name="Footer Placeholder 4">
            <a:extLst>
              <a:ext uri="{FF2B5EF4-FFF2-40B4-BE49-F238E27FC236}">
                <a16:creationId xmlns:a16="http://schemas.microsoft.com/office/drawing/2014/main" id="{F143459D-8733-C540-A023-A18A8507EFF9}"/>
              </a:ext>
            </a:extLst>
          </p:cNvPr>
          <p:cNvSpPr>
            <a:spLocks noGrp="1"/>
          </p:cNvSpPr>
          <p:nvPr>
            <p:ph type="ftr" sz="quarter" idx="11"/>
          </p:nvPr>
        </p:nvSpPr>
        <p:spPr/>
        <p:txBody>
          <a:bodyPr/>
          <a:lstStyle>
            <a:lvl1pPr>
              <a:defRPr>
                <a:latin typeface="Avenir Book" panose="02000503020000020003" pitchFamily="2" charset="0"/>
              </a:defRPr>
            </a:lvl1pPr>
          </a:lstStyle>
          <a:p>
            <a:endParaRPr lang="en-US"/>
          </a:p>
        </p:txBody>
      </p:sp>
      <p:sp>
        <p:nvSpPr>
          <p:cNvPr id="6" name="Slide Number Placeholder 5">
            <a:extLst>
              <a:ext uri="{FF2B5EF4-FFF2-40B4-BE49-F238E27FC236}">
                <a16:creationId xmlns:a16="http://schemas.microsoft.com/office/drawing/2014/main" id="{905AD919-9F85-3549-96DC-5C54EC0A4713}"/>
              </a:ext>
            </a:extLst>
          </p:cNvPr>
          <p:cNvSpPr>
            <a:spLocks noGrp="1"/>
          </p:cNvSpPr>
          <p:nvPr>
            <p:ph type="sldNum" sz="quarter" idx="12"/>
          </p:nvPr>
        </p:nvSpPr>
        <p:spPr/>
        <p:txBody>
          <a:bodyPr/>
          <a:lstStyle>
            <a:lvl1pPr>
              <a:defRPr>
                <a:latin typeface="Avenir Book" panose="02000503020000020003" pitchFamily="2" charset="0"/>
              </a:defRPr>
            </a:lvl1pPr>
          </a:lstStyle>
          <a:p>
            <a:fld id="{C87494D1-D0DC-F244-9002-CD0C2145567B}" type="slidenum">
              <a:rPr lang="en-US" smtClean="0"/>
              <a:pPr/>
              <a:t>‹#›</a:t>
            </a:fld>
            <a:endParaRPr lang="en-US"/>
          </a:p>
        </p:txBody>
      </p:sp>
      <p:sp>
        <p:nvSpPr>
          <p:cNvPr id="7" name="Rectangle 6">
            <a:extLst>
              <a:ext uri="{FF2B5EF4-FFF2-40B4-BE49-F238E27FC236}">
                <a16:creationId xmlns:a16="http://schemas.microsoft.com/office/drawing/2014/main" id="{AA43CF44-C34F-C74C-8D69-2D069D2E03DD}"/>
              </a:ext>
            </a:extLst>
          </p:cNvPr>
          <p:cNvSpPr/>
          <p:nvPr userDrawn="1"/>
        </p:nvSpPr>
        <p:spPr>
          <a:xfrm>
            <a:off x="129210" y="136525"/>
            <a:ext cx="11917016" cy="6584950"/>
          </a:xfrm>
          <a:prstGeom prst="rect">
            <a:avLst/>
          </a:prstGeom>
          <a:noFill/>
          <a:ln w="317500">
            <a:solidFill>
              <a:srgbClr val="FF0000">
                <a:alpha val="51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3296553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50C83C-7C99-6B44-9833-D6A32793CDF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4E085E5-F0BE-044D-8956-B35A1CB6DBC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34576D2-9050-5B4E-85C6-4A3DA9A301D3}"/>
              </a:ext>
            </a:extLst>
          </p:cNvPr>
          <p:cNvSpPr>
            <a:spLocks noGrp="1"/>
          </p:cNvSpPr>
          <p:nvPr>
            <p:ph type="dt" sz="half" idx="10"/>
          </p:nvPr>
        </p:nvSpPr>
        <p:spPr/>
        <p:txBody>
          <a:bodyPr/>
          <a:lstStyle/>
          <a:p>
            <a:fld id="{0970E684-C3FC-5F45-816C-B31448B0DC7A}" type="datetimeFigureOut">
              <a:rPr lang="en-US" smtClean="0"/>
              <a:t>1/9/20</a:t>
            </a:fld>
            <a:endParaRPr lang="en-US"/>
          </a:p>
        </p:txBody>
      </p:sp>
      <p:sp>
        <p:nvSpPr>
          <p:cNvPr id="5" name="Footer Placeholder 4">
            <a:extLst>
              <a:ext uri="{FF2B5EF4-FFF2-40B4-BE49-F238E27FC236}">
                <a16:creationId xmlns:a16="http://schemas.microsoft.com/office/drawing/2014/main" id="{CF67646B-BAC2-7747-A955-21F24B27582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40DC851-AA12-0745-BFF1-EB9C3CCDF60B}"/>
              </a:ext>
            </a:extLst>
          </p:cNvPr>
          <p:cNvSpPr>
            <a:spLocks noGrp="1"/>
          </p:cNvSpPr>
          <p:nvPr>
            <p:ph type="sldNum" sz="quarter" idx="12"/>
          </p:nvPr>
        </p:nvSpPr>
        <p:spPr/>
        <p:txBody>
          <a:bodyPr/>
          <a:lstStyle/>
          <a:p>
            <a:fld id="{C87494D1-D0DC-F244-9002-CD0C2145567B}" type="slidenum">
              <a:rPr lang="en-US" smtClean="0"/>
              <a:t>‹#›</a:t>
            </a:fld>
            <a:endParaRPr lang="en-US"/>
          </a:p>
        </p:txBody>
      </p:sp>
    </p:spTree>
    <p:extLst>
      <p:ext uri="{BB962C8B-B14F-4D97-AF65-F5344CB8AC3E}">
        <p14:creationId xmlns:p14="http://schemas.microsoft.com/office/powerpoint/2010/main" val="14014249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09108CA-B476-9641-BD64-999DD442E39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62C7062-B781-0445-A2B4-CD312A4D84E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4147DE1-6E69-A44A-A646-5766687A3EC4}"/>
              </a:ext>
            </a:extLst>
          </p:cNvPr>
          <p:cNvSpPr>
            <a:spLocks noGrp="1"/>
          </p:cNvSpPr>
          <p:nvPr>
            <p:ph type="dt" sz="half" idx="10"/>
          </p:nvPr>
        </p:nvSpPr>
        <p:spPr/>
        <p:txBody>
          <a:bodyPr/>
          <a:lstStyle/>
          <a:p>
            <a:fld id="{0970E684-C3FC-5F45-816C-B31448B0DC7A}" type="datetimeFigureOut">
              <a:rPr lang="en-US" smtClean="0"/>
              <a:t>1/9/20</a:t>
            </a:fld>
            <a:endParaRPr lang="en-US"/>
          </a:p>
        </p:txBody>
      </p:sp>
      <p:sp>
        <p:nvSpPr>
          <p:cNvPr id="5" name="Footer Placeholder 4">
            <a:extLst>
              <a:ext uri="{FF2B5EF4-FFF2-40B4-BE49-F238E27FC236}">
                <a16:creationId xmlns:a16="http://schemas.microsoft.com/office/drawing/2014/main" id="{D277408E-69AD-9E47-B99A-3A48AB66AE5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42A510C-DBB4-8548-89C1-8E1EFEF2DE19}"/>
              </a:ext>
            </a:extLst>
          </p:cNvPr>
          <p:cNvSpPr>
            <a:spLocks noGrp="1"/>
          </p:cNvSpPr>
          <p:nvPr>
            <p:ph type="sldNum" sz="quarter" idx="12"/>
          </p:nvPr>
        </p:nvSpPr>
        <p:spPr/>
        <p:txBody>
          <a:bodyPr/>
          <a:lstStyle/>
          <a:p>
            <a:fld id="{C87494D1-D0DC-F244-9002-CD0C2145567B}" type="slidenum">
              <a:rPr lang="en-US" smtClean="0"/>
              <a:t>‹#›</a:t>
            </a:fld>
            <a:endParaRPr lang="en-US"/>
          </a:p>
        </p:txBody>
      </p:sp>
    </p:spTree>
    <p:extLst>
      <p:ext uri="{BB962C8B-B14F-4D97-AF65-F5344CB8AC3E}">
        <p14:creationId xmlns:p14="http://schemas.microsoft.com/office/powerpoint/2010/main" val="36757856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0E304B-E518-A945-AC95-655B7A3AB931}"/>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DCA1ECE1-7BB9-3F46-96DA-0B522695955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BAB298B-447F-4D45-BBE1-C534C2BC9F46}"/>
              </a:ext>
            </a:extLst>
          </p:cNvPr>
          <p:cNvSpPr>
            <a:spLocks noGrp="1"/>
          </p:cNvSpPr>
          <p:nvPr>
            <p:ph type="dt" sz="half" idx="10"/>
          </p:nvPr>
        </p:nvSpPr>
        <p:spPr/>
        <p:txBody>
          <a:bodyPr/>
          <a:lstStyle/>
          <a:p>
            <a:fld id="{0970E684-C3FC-5F45-816C-B31448B0DC7A}" type="datetimeFigureOut">
              <a:rPr lang="en-US" smtClean="0"/>
              <a:t>1/9/20</a:t>
            </a:fld>
            <a:endParaRPr lang="en-US"/>
          </a:p>
        </p:txBody>
      </p:sp>
      <p:sp>
        <p:nvSpPr>
          <p:cNvPr id="5" name="Footer Placeholder 4">
            <a:extLst>
              <a:ext uri="{FF2B5EF4-FFF2-40B4-BE49-F238E27FC236}">
                <a16:creationId xmlns:a16="http://schemas.microsoft.com/office/drawing/2014/main" id="{D58130EC-B791-E440-8FC0-ABAD3AE9FCA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F1CC4AC-6890-4449-AB14-4DF601C7174F}"/>
              </a:ext>
            </a:extLst>
          </p:cNvPr>
          <p:cNvSpPr>
            <a:spLocks noGrp="1"/>
          </p:cNvSpPr>
          <p:nvPr>
            <p:ph type="sldNum" sz="quarter" idx="12"/>
          </p:nvPr>
        </p:nvSpPr>
        <p:spPr/>
        <p:txBody>
          <a:bodyPr/>
          <a:lstStyle/>
          <a:p>
            <a:fld id="{C87494D1-D0DC-F244-9002-CD0C2145567B}" type="slidenum">
              <a:rPr lang="en-US" smtClean="0"/>
              <a:t>‹#›</a:t>
            </a:fld>
            <a:endParaRPr lang="en-US"/>
          </a:p>
        </p:txBody>
      </p:sp>
    </p:spTree>
    <p:extLst>
      <p:ext uri="{BB962C8B-B14F-4D97-AF65-F5344CB8AC3E}">
        <p14:creationId xmlns:p14="http://schemas.microsoft.com/office/powerpoint/2010/main" val="36523332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B7B632-4E27-D843-AD1C-2D2EBD798AA7}"/>
              </a:ext>
            </a:extLst>
          </p:cNvPr>
          <p:cNvSpPr>
            <a:spLocks noGrp="1"/>
          </p:cNvSpPr>
          <p:nvPr>
            <p:ph type="title"/>
          </p:nvPr>
        </p:nvSpPr>
        <p:spPr>
          <a:xfrm>
            <a:off x="831850" y="1709738"/>
            <a:ext cx="10515600" cy="2852737"/>
          </a:xfrm>
        </p:spPr>
        <p:txBody>
          <a:bodyPr anchor="b"/>
          <a:lstStyle>
            <a:lvl1pPr>
              <a:defRPr sz="6000"/>
            </a:lvl1pPr>
          </a:lstStyle>
          <a:p>
            <a:r>
              <a:rPr lang="en-US" dirty="0"/>
              <a:t>Click to edit Master title style</a:t>
            </a:r>
          </a:p>
        </p:txBody>
      </p:sp>
      <p:sp>
        <p:nvSpPr>
          <p:cNvPr id="3" name="Text Placeholder 2">
            <a:extLst>
              <a:ext uri="{FF2B5EF4-FFF2-40B4-BE49-F238E27FC236}">
                <a16:creationId xmlns:a16="http://schemas.microsoft.com/office/drawing/2014/main" id="{D7FD4836-23B0-0144-9214-7FE20A02FC6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AB34567-C744-3C40-A77B-5CB5E4DD2421}"/>
              </a:ext>
            </a:extLst>
          </p:cNvPr>
          <p:cNvSpPr>
            <a:spLocks noGrp="1"/>
          </p:cNvSpPr>
          <p:nvPr>
            <p:ph type="dt" sz="half" idx="10"/>
          </p:nvPr>
        </p:nvSpPr>
        <p:spPr/>
        <p:txBody>
          <a:bodyPr/>
          <a:lstStyle/>
          <a:p>
            <a:fld id="{0970E684-C3FC-5F45-816C-B31448B0DC7A}" type="datetimeFigureOut">
              <a:rPr lang="en-US" smtClean="0"/>
              <a:t>1/9/20</a:t>
            </a:fld>
            <a:endParaRPr lang="en-US"/>
          </a:p>
        </p:txBody>
      </p:sp>
      <p:sp>
        <p:nvSpPr>
          <p:cNvPr id="5" name="Footer Placeholder 4">
            <a:extLst>
              <a:ext uri="{FF2B5EF4-FFF2-40B4-BE49-F238E27FC236}">
                <a16:creationId xmlns:a16="http://schemas.microsoft.com/office/drawing/2014/main" id="{974BFF6D-6470-E44D-9113-8F884E9CA41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DBF1730-E89A-3343-AFF5-44867014B87B}"/>
              </a:ext>
            </a:extLst>
          </p:cNvPr>
          <p:cNvSpPr>
            <a:spLocks noGrp="1"/>
          </p:cNvSpPr>
          <p:nvPr>
            <p:ph type="sldNum" sz="quarter" idx="12"/>
          </p:nvPr>
        </p:nvSpPr>
        <p:spPr/>
        <p:txBody>
          <a:bodyPr/>
          <a:lstStyle/>
          <a:p>
            <a:fld id="{C87494D1-D0DC-F244-9002-CD0C2145567B}" type="slidenum">
              <a:rPr lang="en-US" smtClean="0"/>
              <a:t>‹#›</a:t>
            </a:fld>
            <a:endParaRPr lang="en-US"/>
          </a:p>
        </p:txBody>
      </p:sp>
    </p:spTree>
    <p:extLst>
      <p:ext uri="{BB962C8B-B14F-4D97-AF65-F5344CB8AC3E}">
        <p14:creationId xmlns:p14="http://schemas.microsoft.com/office/powerpoint/2010/main" val="39550344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523A66-1EB7-B049-A33B-7ED96830F24A}"/>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FCD846D0-2D43-634B-A009-5E2904636CF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8C88898-C6E3-D94A-AF10-85FCC41D56E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1E7D52B-251F-1A46-8FB9-417B5117CDA1}"/>
              </a:ext>
            </a:extLst>
          </p:cNvPr>
          <p:cNvSpPr>
            <a:spLocks noGrp="1"/>
          </p:cNvSpPr>
          <p:nvPr>
            <p:ph type="dt" sz="half" idx="10"/>
          </p:nvPr>
        </p:nvSpPr>
        <p:spPr/>
        <p:txBody>
          <a:bodyPr/>
          <a:lstStyle/>
          <a:p>
            <a:fld id="{0970E684-C3FC-5F45-816C-B31448B0DC7A}" type="datetimeFigureOut">
              <a:rPr lang="en-US" smtClean="0"/>
              <a:t>1/9/20</a:t>
            </a:fld>
            <a:endParaRPr lang="en-US"/>
          </a:p>
        </p:txBody>
      </p:sp>
      <p:sp>
        <p:nvSpPr>
          <p:cNvPr id="6" name="Footer Placeholder 5">
            <a:extLst>
              <a:ext uri="{FF2B5EF4-FFF2-40B4-BE49-F238E27FC236}">
                <a16:creationId xmlns:a16="http://schemas.microsoft.com/office/drawing/2014/main" id="{BFA456B1-D617-294F-A6D7-B7EBD954D26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ECD0D73-CAC9-8D48-B76B-481C9BEC5C38}"/>
              </a:ext>
            </a:extLst>
          </p:cNvPr>
          <p:cNvSpPr>
            <a:spLocks noGrp="1"/>
          </p:cNvSpPr>
          <p:nvPr>
            <p:ph type="sldNum" sz="quarter" idx="12"/>
          </p:nvPr>
        </p:nvSpPr>
        <p:spPr/>
        <p:txBody>
          <a:bodyPr/>
          <a:lstStyle/>
          <a:p>
            <a:fld id="{C87494D1-D0DC-F244-9002-CD0C2145567B}" type="slidenum">
              <a:rPr lang="en-US" smtClean="0"/>
              <a:t>‹#›</a:t>
            </a:fld>
            <a:endParaRPr lang="en-US"/>
          </a:p>
        </p:txBody>
      </p:sp>
    </p:spTree>
    <p:extLst>
      <p:ext uri="{BB962C8B-B14F-4D97-AF65-F5344CB8AC3E}">
        <p14:creationId xmlns:p14="http://schemas.microsoft.com/office/powerpoint/2010/main" val="41311583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0FE427-6739-CA48-8197-50C5CF4A26E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44FEA53-07DD-6C4D-B2EF-713A841DC6C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3746647-F2E4-774E-9315-A32A9FA5C99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0FDB0A3-84B7-B441-93E1-E25624D04CF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8B2A5AD-9A03-FD42-A5D4-8A281A3688E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7D9EF4C-33E0-A54C-B7A5-05C0D65BB57B}"/>
              </a:ext>
            </a:extLst>
          </p:cNvPr>
          <p:cNvSpPr>
            <a:spLocks noGrp="1"/>
          </p:cNvSpPr>
          <p:nvPr>
            <p:ph type="dt" sz="half" idx="10"/>
          </p:nvPr>
        </p:nvSpPr>
        <p:spPr/>
        <p:txBody>
          <a:bodyPr/>
          <a:lstStyle/>
          <a:p>
            <a:fld id="{0970E684-C3FC-5F45-816C-B31448B0DC7A}" type="datetimeFigureOut">
              <a:rPr lang="en-US" smtClean="0"/>
              <a:t>1/9/20</a:t>
            </a:fld>
            <a:endParaRPr lang="en-US"/>
          </a:p>
        </p:txBody>
      </p:sp>
      <p:sp>
        <p:nvSpPr>
          <p:cNvPr id="8" name="Footer Placeholder 7">
            <a:extLst>
              <a:ext uri="{FF2B5EF4-FFF2-40B4-BE49-F238E27FC236}">
                <a16:creationId xmlns:a16="http://schemas.microsoft.com/office/drawing/2014/main" id="{4CE6AE2F-53DD-2F44-8A38-E601E58ADDE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9ADFD4E-D484-A341-B32D-4042749E8CEF}"/>
              </a:ext>
            </a:extLst>
          </p:cNvPr>
          <p:cNvSpPr>
            <a:spLocks noGrp="1"/>
          </p:cNvSpPr>
          <p:nvPr>
            <p:ph type="sldNum" sz="quarter" idx="12"/>
          </p:nvPr>
        </p:nvSpPr>
        <p:spPr/>
        <p:txBody>
          <a:bodyPr/>
          <a:lstStyle/>
          <a:p>
            <a:fld id="{C87494D1-D0DC-F244-9002-CD0C2145567B}" type="slidenum">
              <a:rPr lang="en-US" smtClean="0"/>
              <a:t>‹#›</a:t>
            </a:fld>
            <a:endParaRPr lang="en-US"/>
          </a:p>
        </p:txBody>
      </p:sp>
    </p:spTree>
    <p:extLst>
      <p:ext uri="{BB962C8B-B14F-4D97-AF65-F5344CB8AC3E}">
        <p14:creationId xmlns:p14="http://schemas.microsoft.com/office/powerpoint/2010/main" val="2402072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D3A7B8-654E-1C45-8908-35294174A37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284CFEE-6A23-D74C-BFDF-8AA4DB3FD50B}"/>
              </a:ext>
            </a:extLst>
          </p:cNvPr>
          <p:cNvSpPr>
            <a:spLocks noGrp="1"/>
          </p:cNvSpPr>
          <p:nvPr>
            <p:ph type="dt" sz="half" idx="10"/>
          </p:nvPr>
        </p:nvSpPr>
        <p:spPr/>
        <p:txBody>
          <a:bodyPr/>
          <a:lstStyle/>
          <a:p>
            <a:fld id="{0970E684-C3FC-5F45-816C-B31448B0DC7A}" type="datetimeFigureOut">
              <a:rPr lang="en-US" smtClean="0"/>
              <a:t>1/9/20</a:t>
            </a:fld>
            <a:endParaRPr lang="en-US"/>
          </a:p>
        </p:txBody>
      </p:sp>
      <p:sp>
        <p:nvSpPr>
          <p:cNvPr id="4" name="Footer Placeholder 3">
            <a:extLst>
              <a:ext uri="{FF2B5EF4-FFF2-40B4-BE49-F238E27FC236}">
                <a16:creationId xmlns:a16="http://schemas.microsoft.com/office/drawing/2014/main" id="{C1E6D89D-E466-3A4B-8F68-CAF3CDBEFCB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5CC3608-9C9F-3F46-89B3-CBA5C631A035}"/>
              </a:ext>
            </a:extLst>
          </p:cNvPr>
          <p:cNvSpPr>
            <a:spLocks noGrp="1"/>
          </p:cNvSpPr>
          <p:nvPr>
            <p:ph type="sldNum" sz="quarter" idx="12"/>
          </p:nvPr>
        </p:nvSpPr>
        <p:spPr/>
        <p:txBody>
          <a:bodyPr/>
          <a:lstStyle/>
          <a:p>
            <a:fld id="{C87494D1-D0DC-F244-9002-CD0C2145567B}" type="slidenum">
              <a:rPr lang="en-US" smtClean="0"/>
              <a:t>‹#›</a:t>
            </a:fld>
            <a:endParaRPr lang="en-US"/>
          </a:p>
        </p:txBody>
      </p:sp>
    </p:spTree>
    <p:extLst>
      <p:ext uri="{BB962C8B-B14F-4D97-AF65-F5344CB8AC3E}">
        <p14:creationId xmlns:p14="http://schemas.microsoft.com/office/powerpoint/2010/main" val="21652557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1D6283C-E21B-A949-A285-6B0CE1B92D76}"/>
              </a:ext>
            </a:extLst>
          </p:cNvPr>
          <p:cNvSpPr>
            <a:spLocks noGrp="1"/>
          </p:cNvSpPr>
          <p:nvPr>
            <p:ph type="dt" sz="half" idx="10"/>
          </p:nvPr>
        </p:nvSpPr>
        <p:spPr/>
        <p:txBody>
          <a:bodyPr/>
          <a:lstStyle/>
          <a:p>
            <a:fld id="{0970E684-C3FC-5F45-816C-B31448B0DC7A}" type="datetimeFigureOut">
              <a:rPr lang="en-US" smtClean="0"/>
              <a:t>1/9/20</a:t>
            </a:fld>
            <a:endParaRPr lang="en-US"/>
          </a:p>
        </p:txBody>
      </p:sp>
      <p:sp>
        <p:nvSpPr>
          <p:cNvPr id="3" name="Footer Placeholder 2">
            <a:extLst>
              <a:ext uri="{FF2B5EF4-FFF2-40B4-BE49-F238E27FC236}">
                <a16:creationId xmlns:a16="http://schemas.microsoft.com/office/drawing/2014/main" id="{8009FE77-570D-6B47-97D3-B72A13D4DFC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E8782F7-355F-994D-B3F7-CB7923984FE4}"/>
              </a:ext>
            </a:extLst>
          </p:cNvPr>
          <p:cNvSpPr>
            <a:spLocks noGrp="1"/>
          </p:cNvSpPr>
          <p:nvPr>
            <p:ph type="sldNum" sz="quarter" idx="12"/>
          </p:nvPr>
        </p:nvSpPr>
        <p:spPr/>
        <p:txBody>
          <a:bodyPr/>
          <a:lstStyle/>
          <a:p>
            <a:fld id="{C87494D1-D0DC-F244-9002-CD0C2145567B}" type="slidenum">
              <a:rPr lang="en-US" smtClean="0"/>
              <a:t>‹#›</a:t>
            </a:fld>
            <a:endParaRPr lang="en-US"/>
          </a:p>
        </p:txBody>
      </p:sp>
    </p:spTree>
    <p:extLst>
      <p:ext uri="{BB962C8B-B14F-4D97-AF65-F5344CB8AC3E}">
        <p14:creationId xmlns:p14="http://schemas.microsoft.com/office/powerpoint/2010/main" val="33916179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39110-E76C-B740-9036-4811BEFECCE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46658F1-ECFC-5443-B45F-8A9A4346B37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0BDEF2B-B289-E54C-9F89-89B1F801FB8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2299EA8-1179-2741-AC39-A9BB3A9F6805}"/>
              </a:ext>
            </a:extLst>
          </p:cNvPr>
          <p:cNvSpPr>
            <a:spLocks noGrp="1"/>
          </p:cNvSpPr>
          <p:nvPr>
            <p:ph type="dt" sz="half" idx="10"/>
          </p:nvPr>
        </p:nvSpPr>
        <p:spPr/>
        <p:txBody>
          <a:bodyPr/>
          <a:lstStyle/>
          <a:p>
            <a:fld id="{0970E684-C3FC-5F45-816C-B31448B0DC7A}" type="datetimeFigureOut">
              <a:rPr lang="en-US" smtClean="0"/>
              <a:t>1/9/20</a:t>
            </a:fld>
            <a:endParaRPr lang="en-US"/>
          </a:p>
        </p:txBody>
      </p:sp>
      <p:sp>
        <p:nvSpPr>
          <p:cNvPr id="6" name="Footer Placeholder 5">
            <a:extLst>
              <a:ext uri="{FF2B5EF4-FFF2-40B4-BE49-F238E27FC236}">
                <a16:creationId xmlns:a16="http://schemas.microsoft.com/office/drawing/2014/main" id="{EC518384-05C3-4646-8D74-275D695ADAF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8CE5F8C-7AC2-AD40-B495-F3183F6A456C}"/>
              </a:ext>
            </a:extLst>
          </p:cNvPr>
          <p:cNvSpPr>
            <a:spLocks noGrp="1"/>
          </p:cNvSpPr>
          <p:nvPr>
            <p:ph type="sldNum" sz="quarter" idx="12"/>
          </p:nvPr>
        </p:nvSpPr>
        <p:spPr/>
        <p:txBody>
          <a:bodyPr/>
          <a:lstStyle/>
          <a:p>
            <a:fld id="{C87494D1-D0DC-F244-9002-CD0C2145567B}" type="slidenum">
              <a:rPr lang="en-US" smtClean="0"/>
              <a:t>‹#›</a:t>
            </a:fld>
            <a:endParaRPr lang="en-US"/>
          </a:p>
        </p:txBody>
      </p:sp>
    </p:spTree>
    <p:extLst>
      <p:ext uri="{BB962C8B-B14F-4D97-AF65-F5344CB8AC3E}">
        <p14:creationId xmlns:p14="http://schemas.microsoft.com/office/powerpoint/2010/main" val="40771953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CDBA91-0D1E-B541-8ED2-ED61A4DAF43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1277A1D-1B3B-FA44-B2A4-66F3A0A5EAE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BA2DEC9-8A9A-1B44-B516-95915520BE7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9F2C9AD-29BE-BB43-A2EF-C4E83757C438}"/>
              </a:ext>
            </a:extLst>
          </p:cNvPr>
          <p:cNvSpPr>
            <a:spLocks noGrp="1"/>
          </p:cNvSpPr>
          <p:nvPr>
            <p:ph type="dt" sz="half" idx="10"/>
          </p:nvPr>
        </p:nvSpPr>
        <p:spPr/>
        <p:txBody>
          <a:bodyPr/>
          <a:lstStyle/>
          <a:p>
            <a:fld id="{0970E684-C3FC-5F45-816C-B31448B0DC7A}" type="datetimeFigureOut">
              <a:rPr lang="en-US" smtClean="0"/>
              <a:t>1/9/20</a:t>
            </a:fld>
            <a:endParaRPr lang="en-US"/>
          </a:p>
        </p:txBody>
      </p:sp>
      <p:sp>
        <p:nvSpPr>
          <p:cNvPr id="6" name="Footer Placeholder 5">
            <a:extLst>
              <a:ext uri="{FF2B5EF4-FFF2-40B4-BE49-F238E27FC236}">
                <a16:creationId xmlns:a16="http://schemas.microsoft.com/office/drawing/2014/main" id="{AF1886D0-015E-1F45-8341-3D0FA2C7D32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1B5A5FA-95CE-E74C-BC0B-93F6DE691E09}"/>
              </a:ext>
            </a:extLst>
          </p:cNvPr>
          <p:cNvSpPr>
            <a:spLocks noGrp="1"/>
          </p:cNvSpPr>
          <p:nvPr>
            <p:ph type="sldNum" sz="quarter" idx="12"/>
          </p:nvPr>
        </p:nvSpPr>
        <p:spPr/>
        <p:txBody>
          <a:bodyPr/>
          <a:lstStyle/>
          <a:p>
            <a:fld id="{C87494D1-D0DC-F244-9002-CD0C2145567B}" type="slidenum">
              <a:rPr lang="en-US" smtClean="0"/>
              <a:t>‹#›</a:t>
            </a:fld>
            <a:endParaRPr lang="en-US"/>
          </a:p>
        </p:txBody>
      </p:sp>
    </p:spTree>
    <p:extLst>
      <p:ext uri="{BB962C8B-B14F-4D97-AF65-F5344CB8AC3E}">
        <p14:creationId xmlns:p14="http://schemas.microsoft.com/office/powerpoint/2010/main" val="30703465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CA122F7-9007-9E48-A973-651ADF8CD60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20C00DDE-1B94-894E-8F39-EA549F5CB56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992B05F7-5F64-2842-A641-970B7580575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970E684-C3FC-5F45-816C-B31448B0DC7A}" type="datetimeFigureOut">
              <a:rPr lang="en-US" smtClean="0"/>
              <a:t>1/9/20</a:t>
            </a:fld>
            <a:endParaRPr lang="en-US"/>
          </a:p>
        </p:txBody>
      </p:sp>
      <p:sp>
        <p:nvSpPr>
          <p:cNvPr id="5" name="Footer Placeholder 4">
            <a:extLst>
              <a:ext uri="{FF2B5EF4-FFF2-40B4-BE49-F238E27FC236}">
                <a16:creationId xmlns:a16="http://schemas.microsoft.com/office/drawing/2014/main" id="{8FC75005-62DC-0C4A-BC26-5CA43D228A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1AA8F1A-3E77-674C-ACE5-5C3112039A9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87494D1-D0DC-F244-9002-CD0C2145567B}" type="slidenum">
              <a:rPr lang="en-US" smtClean="0"/>
              <a:t>‹#›</a:t>
            </a:fld>
            <a:endParaRPr lang="en-US"/>
          </a:p>
        </p:txBody>
      </p:sp>
    </p:spTree>
    <p:extLst>
      <p:ext uri="{BB962C8B-B14F-4D97-AF65-F5344CB8AC3E}">
        <p14:creationId xmlns:p14="http://schemas.microsoft.com/office/powerpoint/2010/main" val="84784427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Avenir Book" panose="02000503020000020003" pitchFamily="2"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Book"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Book"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Book"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Book"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Book"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3.emf"/><Relationship Id="rId1" Type="http://schemas.openxmlformats.org/officeDocument/2006/relationships/slideLayout" Target="../slideLayouts/slideLayout2.xml"/><Relationship Id="rId4" Type="http://schemas.openxmlformats.org/officeDocument/2006/relationships/image" Target="../media/image15.em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8" Type="http://schemas.openxmlformats.org/officeDocument/2006/relationships/image" Target="../media/image20.png"/><Relationship Id="rId3" Type="http://schemas.microsoft.com/office/2007/relationships/media" Target="../media/media2.mpg"/><Relationship Id="rId7" Type="http://schemas.openxmlformats.org/officeDocument/2006/relationships/image" Target="../media/image19.jpeg"/><Relationship Id="rId2" Type="http://schemas.openxmlformats.org/officeDocument/2006/relationships/video" Target="../media/media1.mpg"/><Relationship Id="rId1" Type="http://schemas.microsoft.com/office/2007/relationships/media" Target="../media/media1.mpg"/><Relationship Id="rId6" Type="http://schemas.openxmlformats.org/officeDocument/2006/relationships/image" Target="../media/image18.jpeg"/><Relationship Id="rId5" Type="http://schemas.openxmlformats.org/officeDocument/2006/relationships/slideLayout" Target="../slideLayouts/slideLayout2.xml"/><Relationship Id="rId4" Type="http://schemas.openxmlformats.org/officeDocument/2006/relationships/video" Target="../media/media2.mpg"/><Relationship Id="rId9" Type="http://schemas.openxmlformats.org/officeDocument/2006/relationships/image" Target="../media/image2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file://localhost/Users/mcfrank/Teaching/Stanford/guest%20lectures/psych1%20materials/southgate.mov" TargetMode="External"/><Relationship Id="rId1" Type="http://schemas.microsoft.com/office/2007/relationships/media" Target="file://localhost/Users/mcfrank/Teaching/Stanford/guest%20lectures/psych1%20materials/southgate.mov" TargetMode="External"/><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15.emf"/></Relationships>
</file>

<file path=ppt/slides/_rels/slide2.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28.tiff"/><Relationship Id="rId4" Type="http://schemas.openxmlformats.org/officeDocument/2006/relationships/image" Target="../media/image27.tiff"/></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hyperlink" Target="https://cumulativescience.netlify.com/"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file://localhost/Users/mcfrank/Teaching/Stanford/guest%20lectures/psych1%20materials/42%20mo%20failing%20false%20belief.mov" TargetMode="External"/><Relationship Id="rId1" Type="http://schemas.microsoft.com/office/2007/relationships/media" Target="file://localhost/Users/mcfrank/Teaching/Stanford/guest%20lectures/psych1%20materials/42%20mo%20failing%20false%20belief.mov" TargetMode="Externa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file://localhost/Users/mcfrank/Teaching/Stanford/guest%20lectures/psych1%20materials/52%20mo%20succeeding%20false%20belief.mov" TargetMode="External"/><Relationship Id="rId1" Type="http://schemas.microsoft.com/office/2007/relationships/media" Target="file://localhost/Users/mcfrank/Teaching/Stanford/guest%20lectures/psych1%20materials/52%20mo%20succeeding%20false%20belief.mov" TargetMode="Externa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569038-0E7C-FC49-974E-E1BD1709B729}"/>
              </a:ext>
            </a:extLst>
          </p:cNvPr>
          <p:cNvSpPr>
            <a:spLocks noGrp="1"/>
          </p:cNvSpPr>
          <p:nvPr>
            <p:ph type="ctrTitle"/>
          </p:nvPr>
        </p:nvSpPr>
        <p:spPr>
          <a:xfrm>
            <a:off x="738809" y="1532664"/>
            <a:ext cx="9144000" cy="1104693"/>
          </a:xfrm>
        </p:spPr>
        <p:txBody>
          <a:bodyPr>
            <a:normAutofit fontScale="90000"/>
          </a:bodyPr>
          <a:lstStyle/>
          <a:p>
            <a:pPr algn="l"/>
            <a:r>
              <a:rPr lang="en-US"/>
              <a:t>Modern Research Methods: </a:t>
            </a:r>
            <a:br>
              <a:rPr lang="en-US"/>
            </a:br>
            <a:r>
              <a:rPr lang="en-US"/>
              <a:t>Introduction</a:t>
            </a:r>
            <a:endParaRPr lang="en-US" dirty="0"/>
          </a:p>
        </p:txBody>
      </p:sp>
      <p:sp>
        <p:nvSpPr>
          <p:cNvPr id="3" name="Subtitle 2">
            <a:extLst>
              <a:ext uri="{FF2B5EF4-FFF2-40B4-BE49-F238E27FC236}">
                <a16:creationId xmlns:a16="http://schemas.microsoft.com/office/drawing/2014/main" id="{ADC086DC-E1CA-114B-9424-E78221579979}"/>
              </a:ext>
            </a:extLst>
          </p:cNvPr>
          <p:cNvSpPr>
            <a:spLocks noGrp="1"/>
          </p:cNvSpPr>
          <p:nvPr>
            <p:ph type="subTitle" idx="1"/>
          </p:nvPr>
        </p:nvSpPr>
        <p:spPr>
          <a:xfrm>
            <a:off x="738809" y="3244820"/>
            <a:ext cx="9144000" cy="1655762"/>
          </a:xfrm>
        </p:spPr>
        <p:txBody>
          <a:bodyPr/>
          <a:lstStyle/>
          <a:p>
            <a:pPr algn="l"/>
            <a:r>
              <a:rPr lang="en-US"/>
              <a:t>13 January 2020</a:t>
            </a:r>
          </a:p>
          <a:p>
            <a:pPr algn="l"/>
            <a:r>
              <a:rPr lang="en-US"/>
              <a:t>Molly Lewis </a:t>
            </a:r>
          </a:p>
          <a:p>
            <a:endParaRPr lang="en-US"/>
          </a:p>
          <a:p>
            <a:endParaRPr lang="en-US" dirty="0"/>
          </a:p>
        </p:txBody>
      </p:sp>
      <p:sp>
        <p:nvSpPr>
          <p:cNvPr id="4" name="Subtitle 2">
            <a:extLst>
              <a:ext uri="{FF2B5EF4-FFF2-40B4-BE49-F238E27FC236}">
                <a16:creationId xmlns:a16="http://schemas.microsoft.com/office/drawing/2014/main" id="{ACE410A3-AD40-6D42-AC94-E5F9A86D2E6C}"/>
              </a:ext>
            </a:extLst>
          </p:cNvPr>
          <p:cNvSpPr txBox="1">
            <a:spLocks/>
          </p:cNvSpPr>
          <p:nvPr/>
        </p:nvSpPr>
        <p:spPr>
          <a:xfrm>
            <a:off x="738809" y="5927796"/>
            <a:ext cx="9144000" cy="16557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Avenir Book" panose="02000503020000020003" pitchFamily="2" charset="0"/>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Avenir Book" panose="02000503020000020003" pitchFamily="2" charset="0"/>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Avenir Book" panose="02000503020000020003" pitchFamily="2" charset="0"/>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Avenir Book" panose="02000503020000020003" pitchFamily="2" charset="0"/>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Avenir Book" panose="02000503020000020003" pitchFamily="2" charset="0"/>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US" dirty="0"/>
          </a:p>
        </p:txBody>
      </p:sp>
    </p:spTree>
    <p:extLst>
      <p:ext uri="{BB962C8B-B14F-4D97-AF65-F5344CB8AC3E}">
        <p14:creationId xmlns:p14="http://schemas.microsoft.com/office/powerpoint/2010/main" val="6733857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Sally-Anne Task</a:t>
            </a:r>
          </a:p>
        </p:txBody>
      </p:sp>
      <p:sp>
        <p:nvSpPr>
          <p:cNvPr id="3" name="Content Placeholder 2"/>
          <p:cNvSpPr>
            <a:spLocks noGrp="1"/>
          </p:cNvSpPr>
          <p:nvPr>
            <p:ph idx="1"/>
          </p:nvPr>
        </p:nvSpPr>
        <p:spPr/>
        <p:txBody>
          <a:bodyPr>
            <a:normAutofit/>
          </a:bodyPr>
          <a:lstStyle/>
          <a:p>
            <a:r>
              <a:rPr lang="en-US" sz="3200" dirty="0"/>
              <a:t>Failure at 3 years, success at 4</a:t>
            </a:r>
          </a:p>
          <a:p>
            <a:pPr lvl="1"/>
            <a:r>
              <a:rPr lang="en-US" sz="2800" dirty="0"/>
              <a:t>Developmental pattern is very robust</a:t>
            </a:r>
          </a:p>
          <a:p>
            <a:r>
              <a:rPr lang="en-US" sz="3200" b="1" dirty="0"/>
              <a:t>Why do children fail?</a:t>
            </a:r>
          </a:p>
          <a:p>
            <a:r>
              <a:rPr lang="en-US" sz="3200" dirty="0"/>
              <a:t>Demands of the task:</a:t>
            </a:r>
          </a:p>
          <a:p>
            <a:pPr lvl="1"/>
            <a:r>
              <a:rPr lang="en-US" sz="2800" dirty="0"/>
              <a:t>Represent the true state of the world</a:t>
            </a:r>
          </a:p>
          <a:p>
            <a:pPr lvl="1"/>
            <a:r>
              <a:rPr lang="en-US" sz="2800" dirty="0"/>
              <a:t>Represent false belief</a:t>
            </a:r>
          </a:p>
          <a:p>
            <a:pPr lvl="1"/>
            <a:r>
              <a:rPr lang="en-US" sz="2800" dirty="0"/>
              <a:t>Attribute false belief to another person</a:t>
            </a:r>
          </a:p>
          <a:p>
            <a:pPr lvl="1"/>
            <a:r>
              <a:rPr lang="en-US" sz="2800" dirty="0"/>
              <a:t>Select between them on the basis of a linguistic prompt</a:t>
            </a:r>
          </a:p>
        </p:txBody>
      </p:sp>
      <p:sp>
        <p:nvSpPr>
          <p:cNvPr id="4" name="TextBox 3"/>
          <p:cNvSpPr txBox="1"/>
          <p:nvPr/>
        </p:nvSpPr>
        <p:spPr>
          <a:xfrm>
            <a:off x="9304867" y="6400298"/>
            <a:ext cx="2558906" cy="369332"/>
          </a:xfrm>
          <a:prstGeom prst="rect">
            <a:avLst/>
          </a:prstGeom>
          <a:noFill/>
        </p:spPr>
        <p:txBody>
          <a:bodyPr wrap="none" rtlCol="0">
            <a:spAutoFit/>
          </a:bodyPr>
          <a:lstStyle/>
          <a:p>
            <a:r>
              <a:rPr lang="en-US" dirty="0" err="1"/>
              <a:t>Wimmer</a:t>
            </a:r>
            <a:r>
              <a:rPr lang="en-US" dirty="0"/>
              <a:t> &amp; </a:t>
            </a:r>
            <a:r>
              <a:rPr lang="en-US" dirty="0" err="1"/>
              <a:t>Perner</a:t>
            </a:r>
            <a:r>
              <a:rPr lang="en-US" dirty="0"/>
              <a:t> (1983)</a:t>
            </a:r>
          </a:p>
        </p:txBody>
      </p:sp>
    </p:spTree>
    <p:extLst>
      <p:ext uri="{BB962C8B-B14F-4D97-AF65-F5344CB8AC3E}">
        <p14:creationId xmlns:p14="http://schemas.microsoft.com/office/powerpoint/2010/main" val="2115595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Meta-analysis of </a:t>
            </a:r>
            <a:r>
              <a:rPr lang="en-US" dirty="0" err="1"/>
              <a:t>ToM</a:t>
            </a:r>
            <a:r>
              <a:rPr lang="en-US" dirty="0"/>
              <a:t> tasks</a:t>
            </a:r>
          </a:p>
        </p:txBody>
      </p:sp>
      <p:sp>
        <p:nvSpPr>
          <p:cNvPr id="4" name="TextBox 3"/>
          <p:cNvSpPr txBox="1"/>
          <p:nvPr/>
        </p:nvSpPr>
        <p:spPr>
          <a:xfrm>
            <a:off x="9027775" y="6394589"/>
            <a:ext cx="1681422" cy="369332"/>
          </a:xfrm>
          <a:prstGeom prst="rect">
            <a:avLst/>
          </a:prstGeom>
          <a:noFill/>
        </p:spPr>
        <p:txBody>
          <a:bodyPr wrap="none" rtlCol="0">
            <a:spAutoFit/>
          </a:bodyPr>
          <a:lstStyle/>
          <a:p>
            <a:r>
              <a:rPr lang="en-US" dirty="0"/>
              <a:t>Wellman (2001)</a:t>
            </a:r>
          </a:p>
        </p:txBody>
      </p:sp>
      <p:pic>
        <p:nvPicPr>
          <p:cNvPr id="6" name="Picture 5"/>
          <p:cNvPicPr>
            <a:picLocks noChangeAspect="1"/>
          </p:cNvPicPr>
          <p:nvPr/>
        </p:nvPicPr>
        <p:blipFill>
          <a:blip r:embed="rId2"/>
          <a:stretch>
            <a:fillRect/>
          </a:stretch>
        </p:blipFill>
        <p:spPr>
          <a:xfrm>
            <a:off x="935368" y="3097352"/>
            <a:ext cx="6438900" cy="1625600"/>
          </a:xfrm>
          <a:prstGeom prst="rect">
            <a:avLst/>
          </a:prstGeom>
        </p:spPr>
      </p:pic>
      <p:pic>
        <p:nvPicPr>
          <p:cNvPr id="7" name="Picture 6"/>
          <p:cNvPicPr>
            <a:picLocks noChangeAspect="1"/>
          </p:cNvPicPr>
          <p:nvPr/>
        </p:nvPicPr>
        <p:blipFill>
          <a:blip r:embed="rId3"/>
          <a:stretch>
            <a:fillRect/>
          </a:stretch>
        </p:blipFill>
        <p:spPr>
          <a:xfrm>
            <a:off x="859168" y="1446352"/>
            <a:ext cx="6438900" cy="1193800"/>
          </a:xfrm>
          <a:prstGeom prst="rect">
            <a:avLst/>
          </a:prstGeom>
        </p:spPr>
      </p:pic>
      <p:sp>
        <p:nvSpPr>
          <p:cNvPr id="8" name="TextBox 7"/>
          <p:cNvSpPr txBox="1"/>
          <p:nvPr/>
        </p:nvSpPr>
        <p:spPr>
          <a:xfrm>
            <a:off x="4135768" y="2589352"/>
            <a:ext cx="343364" cy="369332"/>
          </a:xfrm>
          <a:prstGeom prst="rect">
            <a:avLst/>
          </a:prstGeom>
          <a:noFill/>
        </p:spPr>
        <p:txBody>
          <a:bodyPr wrap="none" rtlCol="0">
            <a:spAutoFit/>
          </a:bodyPr>
          <a:lstStyle/>
          <a:p>
            <a:r>
              <a:rPr lang="en-US" dirty="0"/>
              <a:t>…</a:t>
            </a:r>
          </a:p>
        </p:txBody>
      </p:sp>
      <p:pic>
        <p:nvPicPr>
          <p:cNvPr id="9" name="Picture 8"/>
          <p:cNvPicPr>
            <a:picLocks noChangeAspect="1"/>
          </p:cNvPicPr>
          <p:nvPr/>
        </p:nvPicPr>
        <p:blipFill>
          <a:blip r:embed="rId4"/>
          <a:stretch>
            <a:fillRect/>
          </a:stretch>
        </p:blipFill>
        <p:spPr>
          <a:xfrm>
            <a:off x="7319036" y="2344800"/>
            <a:ext cx="4724754" cy="4049789"/>
          </a:xfrm>
          <a:prstGeom prst="rect">
            <a:avLst/>
          </a:prstGeom>
        </p:spPr>
      </p:pic>
      <p:sp>
        <p:nvSpPr>
          <p:cNvPr id="10" name="TextBox 9"/>
          <p:cNvSpPr txBox="1"/>
          <p:nvPr/>
        </p:nvSpPr>
        <p:spPr>
          <a:xfrm>
            <a:off x="1018093" y="5015547"/>
            <a:ext cx="3065134" cy="1477328"/>
          </a:xfrm>
          <a:prstGeom prst="rect">
            <a:avLst/>
          </a:prstGeom>
          <a:noFill/>
        </p:spPr>
        <p:txBody>
          <a:bodyPr wrap="none" rtlCol="0">
            <a:spAutoFit/>
          </a:bodyPr>
          <a:lstStyle/>
          <a:p>
            <a:r>
              <a:rPr lang="en-US" dirty="0"/>
              <a:t>Things that mattered:</a:t>
            </a:r>
          </a:p>
          <a:p>
            <a:pPr marL="342900" indent="-342900">
              <a:buFont typeface="Arial"/>
              <a:buChar char="•"/>
            </a:pPr>
            <a:r>
              <a:rPr lang="en-US" dirty="0"/>
              <a:t>“Anne” having a motive</a:t>
            </a:r>
          </a:p>
          <a:p>
            <a:pPr marL="342900" indent="-342900">
              <a:buFont typeface="Arial"/>
              <a:buChar char="•"/>
            </a:pPr>
            <a:r>
              <a:rPr lang="en-US" dirty="0"/>
              <a:t>Child’s participation</a:t>
            </a:r>
          </a:p>
          <a:p>
            <a:pPr marL="342900" indent="-342900">
              <a:buFont typeface="Arial"/>
              <a:buChar char="•"/>
            </a:pPr>
            <a:r>
              <a:rPr lang="en-US" dirty="0"/>
              <a:t>Physical presence of object</a:t>
            </a:r>
          </a:p>
          <a:p>
            <a:pPr marL="342900" indent="-342900">
              <a:buFont typeface="Arial"/>
              <a:buChar char="•"/>
            </a:pPr>
            <a:r>
              <a:rPr lang="en-US" dirty="0"/>
              <a:t>Salience of mental state</a:t>
            </a:r>
          </a:p>
        </p:txBody>
      </p:sp>
    </p:spTree>
    <p:extLst>
      <p:ext uri="{BB962C8B-B14F-4D97-AF65-F5344CB8AC3E}">
        <p14:creationId xmlns:p14="http://schemas.microsoft.com/office/powerpoint/2010/main" val="1109848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Related achievements</a:t>
            </a:r>
          </a:p>
        </p:txBody>
      </p:sp>
      <p:sp>
        <p:nvSpPr>
          <p:cNvPr id="5" name="Content Placeholder 4"/>
          <p:cNvSpPr>
            <a:spLocks noGrp="1"/>
          </p:cNvSpPr>
          <p:nvPr>
            <p:ph idx="1"/>
          </p:nvPr>
        </p:nvSpPr>
        <p:spPr/>
        <p:txBody>
          <a:bodyPr>
            <a:normAutofit/>
          </a:bodyPr>
          <a:lstStyle/>
          <a:p>
            <a:r>
              <a:rPr lang="en-US" dirty="0"/>
              <a:t>Ability to imagine alternate realities (pretending)</a:t>
            </a:r>
          </a:p>
          <a:p>
            <a:r>
              <a:rPr lang="en-US" dirty="0"/>
              <a:t>Ability to make people believe things that are false (lying)</a:t>
            </a:r>
          </a:p>
          <a:p>
            <a:r>
              <a:rPr lang="en-US" dirty="0"/>
              <a:t>Ability to take different perspectives on the same scene (representation change)</a:t>
            </a:r>
          </a:p>
          <a:p>
            <a:r>
              <a:rPr lang="en-US" dirty="0"/>
              <a:t>Understanding appearances can be deceiving (appearance-reality distinction</a:t>
            </a:r>
          </a:p>
        </p:txBody>
      </p:sp>
    </p:spTree>
    <p:extLst>
      <p:ext uri="{BB962C8B-B14F-4D97-AF65-F5344CB8AC3E}">
        <p14:creationId xmlns:p14="http://schemas.microsoft.com/office/powerpoint/2010/main" val="3669187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Representation change</a:t>
            </a:r>
          </a:p>
        </p:txBody>
      </p:sp>
      <p:pic>
        <p:nvPicPr>
          <p:cNvPr id="4" name="Picture 3"/>
          <p:cNvPicPr>
            <a:picLocks noChangeAspect="1"/>
          </p:cNvPicPr>
          <p:nvPr/>
        </p:nvPicPr>
        <p:blipFill rotWithShape="1">
          <a:blip r:embed="rId2" cstate="screen">
            <a:extLst>
              <a:ext uri="{28A0092B-C50C-407E-A947-70E740481C1C}">
                <a14:useLocalDpi xmlns:a14="http://schemas.microsoft.com/office/drawing/2010/main"/>
              </a:ext>
            </a:extLst>
          </a:blip>
          <a:srcRect l="66589"/>
          <a:stretch/>
        </p:blipFill>
        <p:spPr>
          <a:xfrm>
            <a:off x="7566545" y="1524000"/>
            <a:ext cx="2961755" cy="3721100"/>
          </a:xfrm>
          <a:prstGeom prst="rect">
            <a:avLst/>
          </a:prstGeom>
        </p:spPr>
      </p:pic>
      <p:sp>
        <p:nvSpPr>
          <p:cNvPr id="5" name="TextBox 4"/>
          <p:cNvSpPr txBox="1"/>
          <p:nvPr/>
        </p:nvSpPr>
        <p:spPr>
          <a:xfrm>
            <a:off x="6858000" y="6248400"/>
            <a:ext cx="2558906" cy="369332"/>
          </a:xfrm>
          <a:prstGeom prst="rect">
            <a:avLst/>
          </a:prstGeom>
          <a:noFill/>
        </p:spPr>
        <p:txBody>
          <a:bodyPr wrap="none" rtlCol="0">
            <a:spAutoFit/>
          </a:bodyPr>
          <a:lstStyle/>
          <a:p>
            <a:r>
              <a:rPr lang="en-US" dirty="0" err="1"/>
              <a:t>Wimmer</a:t>
            </a:r>
            <a:r>
              <a:rPr lang="en-US" dirty="0"/>
              <a:t> &amp; </a:t>
            </a:r>
            <a:r>
              <a:rPr lang="en-US" dirty="0" err="1"/>
              <a:t>Perner</a:t>
            </a:r>
            <a:r>
              <a:rPr lang="en-US" dirty="0"/>
              <a:t> (1987)</a:t>
            </a:r>
          </a:p>
        </p:txBody>
      </p:sp>
      <p:pic>
        <p:nvPicPr>
          <p:cNvPr id="6" name="Picture 5"/>
          <p:cNvPicPr>
            <a:picLocks noChangeAspect="1"/>
          </p:cNvPicPr>
          <p:nvPr/>
        </p:nvPicPr>
        <p:blipFill rotWithShape="1">
          <a:blip r:embed="rId2" cstate="screen">
            <a:extLst>
              <a:ext uri="{28A0092B-C50C-407E-A947-70E740481C1C}">
                <a14:useLocalDpi xmlns:a14="http://schemas.microsoft.com/office/drawing/2010/main"/>
              </a:ext>
            </a:extLst>
          </a:blip>
          <a:srcRect l="33449" r="33410"/>
          <a:stretch/>
        </p:blipFill>
        <p:spPr>
          <a:xfrm>
            <a:off x="4641491" y="1524000"/>
            <a:ext cx="2937884" cy="3721100"/>
          </a:xfrm>
          <a:prstGeom prst="rect">
            <a:avLst/>
          </a:prstGeom>
        </p:spPr>
      </p:pic>
      <p:pic>
        <p:nvPicPr>
          <p:cNvPr id="7" name="Picture 6"/>
          <p:cNvPicPr>
            <a:picLocks noChangeAspect="1"/>
          </p:cNvPicPr>
          <p:nvPr/>
        </p:nvPicPr>
        <p:blipFill rotWithShape="1">
          <a:blip r:embed="rId2" cstate="screen">
            <a:extLst>
              <a:ext uri="{28A0092B-C50C-407E-A947-70E740481C1C}">
                <a14:useLocalDpi xmlns:a14="http://schemas.microsoft.com/office/drawing/2010/main"/>
              </a:ext>
            </a:extLst>
          </a:blip>
          <a:srcRect r="66116"/>
          <a:stretch/>
        </p:blipFill>
        <p:spPr>
          <a:xfrm>
            <a:off x="1689100" y="1536700"/>
            <a:ext cx="3003708" cy="3721100"/>
          </a:xfrm>
          <a:prstGeom prst="rect">
            <a:avLst/>
          </a:prstGeom>
        </p:spPr>
      </p:pic>
    </p:spTree>
    <p:extLst>
      <p:ext uri="{BB962C8B-B14F-4D97-AF65-F5344CB8AC3E}">
        <p14:creationId xmlns:p14="http://schemas.microsoft.com/office/powerpoint/2010/main" val="3505106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Appearance – reality distinctions</a:t>
            </a:r>
          </a:p>
        </p:txBody>
      </p:sp>
      <p:sp>
        <p:nvSpPr>
          <p:cNvPr id="6" name="Content Placeholder 5"/>
          <p:cNvSpPr>
            <a:spLocks noGrp="1"/>
          </p:cNvSpPr>
          <p:nvPr>
            <p:ph sz="half" idx="1"/>
          </p:nvPr>
        </p:nvSpPr>
        <p:spPr>
          <a:xfrm>
            <a:off x="1981200" y="1295400"/>
            <a:ext cx="4495800" cy="5105400"/>
          </a:xfrm>
        </p:spPr>
        <p:txBody>
          <a:bodyPr>
            <a:normAutofit/>
          </a:bodyPr>
          <a:lstStyle/>
          <a:p>
            <a:r>
              <a:rPr lang="en-US" dirty="0"/>
              <a:t>Showed children a fake rock, then allowed them to see it was a sponge</a:t>
            </a:r>
          </a:p>
          <a:p>
            <a:r>
              <a:rPr lang="en-US" dirty="0"/>
              <a:t>Asked:</a:t>
            </a:r>
          </a:p>
          <a:p>
            <a:pPr lvl="1"/>
            <a:r>
              <a:rPr lang="en-US" dirty="0"/>
              <a:t>“What does this look like?” (appearance-reality)</a:t>
            </a:r>
          </a:p>
          <a:p>
            <a:pPr lvl="1"/>
            <a:r>
              <a:rPr lang="en-US" dirty="0"/>
              <a:t>“What did you think it was before?” (representational change)</a:t>
            </a:r>
          </a:p>
          <a:p>
            <a:pPr lvl="1"/>
            <a:r>
              <a:rPr lang="en-US" dirty="0"/>
              <a:t>“What would Pat think it was?” (false belief)</a:t>
            </a:r>
          </a:p>
        </p:txBody>
      </p:sp>
      <p:sp>
        <p:nvSpPr>
          <p:cNvPr id="4" name="TextBox 3"/>
          <p:cNvSpPr txBox="1"/>
          <p:nvPr/>
        </p:nvSpPr>
        <p:spPr>
          <a:xfrm>
            <a:off x="6504501" y="6278325"/>
            <a:ext cx="2673874" cy="369332"/>
          </a:xfrm>
          <a:prstGeom prst="rect">
            <a:avLst/>
          </a:prstGeom>
          <a:noFill/>
        </p:spPr>
        <p:txBody>
          <a:bodyPr wrap="none" rtlCol="0">
            <a:spAutoFit/>
          </a:bodyPr>
          <a:lstStyle/>
          <a:p>
            <a:r>
              <a:rPr lang="en-US" dirty="0" err="1"/>
              <a:t>Gopnik</a:t>
            </a:r>
            <a:r>
              <a:rPr lang="en-US" dirty="0"/>
              <a:t> &amp; </a:t>
            </a:r>
            <a:r>
              <a:rPr lang="en-US" dirty="0" err="1"/>
              <a:t>Astington</a:t>
            </a:r>
            <a:r>
              <a:rPr lang="en-US" dirty="0"/>
              <a:t> (1986)</a:t>
            </a:r>
          </a:p>
        </p:txBody>
      </p:sp>
      <p:pic>
        <p:nvPicPr>
          <p:cNvPr id="8" name="Picture 7"/>
          <p:cNvPicPr>
            <a:picLocks noChangeAspect="1"/>
          </p:cNvPicPr>
          <p:nvPr/>
        </p:nvPicPr>
        <p:blipFill>
          <a:blip r:embed="rId2"/>
          <a:stretch>
            <a:fillRect/>
          </a:stretch>
        </p:blipFill>
        <p:spPr>
          <a:xfrm>
            <a:off x="6477000" y="1447800"/>
            <a:ext cx="3962400" cy="3912870"/>
          </a:xfrm>
          <a:prstGeom prst="rect">
            <a:avLst/>
          </a:prstGeom>
        </p:spPr>
      </p:pic>
    </p:spTree>
    <p:extLst>
      <p:ext uri="{BB962C8B-B14F-4D97-AF65-F5344CB8AC3E}">
        <p14:creationId xmlns:p14="http://schemas.microsoft.com/office/powerpoint/2010/main" val="1664566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Social cognition in other primates</a:t>
            </a:r>
          </a:p>
        </p:txBody>
      </p:sp>
      <p:pic>
        <p:nvPicPr>
          <p:cNvPr id="4" name="Picture 3"/>
          <p:cNvPicPr>
            <a:picLocks noChangeAspect="1" noChangeArrowheads="1"/>
          </p:cNvPicPr>
          <p:nvPr/>
        </p:nvPicPr>
        <p:blipFill rotWithShape="1">
          <a:blip r:embed="rId6" cstate="screen">
            <a:extLst>
              <a:ext uri="{28A0092B-C50C-407E-A947-70E740481C1C}">
                <a14:useLocalDpi xmlns:a14="http://schemas.microsoft.com/office/drawing/2010/main"/>
              </a:ext>
            </a:extLst>
          </a:blip>
          <a:srcRect/>
          <a:stretch/>
        </p:blipFill>
        <p:spPr bwMode="auto">
          <a:xfrm>
            <a:off x="1905001" y="914400"/>
            <a:ext cx="4303285" cy="3932238"/>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a:solidFill>
                  <a:srgbClr val="FFFFFF"/>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sp>
        <p:nvSpPr>
          <p:cNvPr id="5" name="TextBox 4"/>
          <p:cNvSpPr txBox="1"/>
          <p:nvPr/>
        </p:nvSpPr>
        <p:spPr>
          <a:xfrm>
            <a:off x="7480526" y="6248400"/>
            <a:ext cx="2243306" cy="369332"/>
          </a:xfrm>
          <a:prstGeom prst="rect">
            <a:avLst/>
          </a:prstGeom>
          <a:noFill/>
        </p:spPr>
        <p:txBody>
          <a:bodyPr wrap="none" rtlCol="0">
            <a:spAutoFit/>
          </a:bodyPr>
          <a:lstStyle/>
          <a:p>
            <a:r>
              <a:rPr lang="en-US" dirty="0"/>
              <a:t>Hermann et al. (2007)</a:t>
            </a:r>
          </a:p>
        </p:txBody>
      </p:sp>
      <p:pic>
        <p:nvPicPr>
          <p:cNvPr id="6" name="Picture 5"/>
          <p:cNvPicPr>
            <a:picLocks noChangeAspect="1" noChangeArrowheads="1"/>
          </p:cNvPicPr>
          <p:nvPr/>
        </p:nvPicPr>
        <p:blipFill rotWithShape="1">
          <a:blip r:embed="rId7" cstate="screen">
            <a:extLst>
              <a:ext uri="{28A0092B-C50C-407E-A947-70E740481C1C}">
                <a14:useLocalDpi xmlns:a14="http://schemas.microsoft.com/office/drawing/2010/main"/>
              </a:ext>
            </a:extLst>
          </a:blip>
          <a:srcRect/>
          <a:stretch/>
        </p:blipFill>
        <p:spPr bwMode="auto">
          <a:xfrm>
            <a:off x="6239022" y="914400"/>
            <a:ext cx="4194028" cy="3932238"/>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a:solidFill>
                  <a:srgbClr val="FFFFFF"/>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pic>
        <p:nvPicPr>
          <p:cNvPr id="3" name="1146282s21.mp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1905001" y="5181601"/>
            <a:ext cx="1723533" cy="1292649"/>
          </a:xfrm>
          <a:prstGeom prst="rect">
            <a:avLst/>
          </a:prstGeom>
        </p:spPr>
      </p:pic>
      <p:pic>
        <p:nvPicPr>
          <p:cNvPr id="7" name="1146282s22.mpg">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9"/>
          <a:stretch>
            <a:fillRect/>
          </a:stretch>
        </p:blipFill>
        <p:spPr>
          <a:xfrm>
            <a:off x="4038601" y="5181601"/>
            <a:ext cx="1723533" cy="1292649"/>
          </a:xfrm>
          <a:prstGeom prst="rect">
            <a:avLst/>
          </a:prstGeom>
        </p:spPr>
      </p:pic>
    </p:spTree>
    <p:extLst>
      <p:ext uri="{BB962C8B-B14F-4D97-AF65-F5344CB8AC3E}">
        <p14:creationId xmlns:p14="http://schemas.microsoft.com/office/powerpoint/2010/main" val="3299761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3"/>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3"/>
                                        </p:tgtEl>
                                      </p:cBhvr>
                                    </p:cmd>
                                  </p:childTnLst>
                                </p:cTn>
                              </p:par>
                            </p:childTnLst>
                          </p:cTn>
                        </p:par>
                      </p:childTnLst>
                    </p:cTn>
                  </p:par>
                </p:childTnLst>
              </p:cTn>
              <p:nextCondLst>
                <p:cond evt="onClick" delay="0">
                  <p:tgtEl>
                    <p:spTgt spid="3"/>
                  </p:tgtEl>
                </p:cond>
              </p:nextCondLst>
            </p:seq>
            <p:video fullScrn="1">
              <p:cMediaNode vol="80000">
                <p:cTn id="12" fill="hold" display="0">
                  <p:stCondLst>
                    <p:cond delay="indefinite"/>
                  </p:stCondLst>
                </p:cTn>
                <p:tgtEl>
                  <p:spTgt spid="3"/>
                </p:tgtEl>
              </p:cMediaNode>
            </p:video>
            <p:seq concurrent="1" nextAc="seek">
              <p:cTn id="13" restart="whenNotActive" fill="hold" evtFilter="cancelBubble" nodeType="interactiveSeq">
                <p:stCondLst>
                  <p:cond evt="onClick" delay="0">
                    <p:tgtEl>
                      <p:spTgt spid="7"/>
                    </p:tgtEl>
                  </p:cond>
                </p:stCondLst>
                <p:endSync evt="end" delay="0">
                  <p:rtn val="all"/>
                </p:endSync>
                <p:childTnLst>
                  <p:par>
                    <p:cTn id="14" fill="hold">
                      <p:stCondLst>
                        <p:cond delay="0"/>
                      </p:stCondLst>
                      <p:childTnLst>
                        <p:par>
                          <p:cTn id="15" fill="hold">
                            <p:stCondLst>
                              <p:cond delay="0"/>
                            </p:stCondLst>
                            <p:childTnLst>
                              <p:par>
                                <p:cTn id="16" presetID="2" presetClass="mediacall" presetSubtype="0" fill="hold" nodeType="clickEffect">
                                  <p:stCondLst>
                                    <p:cond delay="0"/>
                                  </p:stCondLst>
                                  <p:childTnLst>
                                    <p:cmd type="call" cmd="togglePause">
                                      <p:cBhvr>
                                        <p:cTn id="17" dur="1" fill="hold"/>
                                        <p:tgtEl>
                                          <p:spTgt spid="7"/>
                                        </p:tgtEl>
                                      </p:cBhvr>
                                    </p:cmd>
                                  </p:childTnLst>
                                </p:cTn>
                              </p:par>
                            </p:childTnLst>
                          </p:cTn>
                        </p:par>
                      </p:childTnLst>
                    </p:cTn>
                  </p:par>
                </p:childTnLst>
              </p:cTn>
              <p:nextCondLst>
                <p:cond evt="onClick" delay="0">
                  <p:tgtEl>
                    <p:spTgt spid="7"/>
                  </p:tgtEl>
                </p:cond>
              </p:nextCondLst>
            </p:seq>
            <p:video fullScrn="1">
              <p:cMediaNode vol="80000">
                <p:cTn id="18" fill="hold" display="0">
                  <p:stCondLst>
                    <p:cond delay="indefinite"/>
                  </p:stCondLst>
                </p:cTn>
                <p:tgtEl>
                  <p:spTgt spid="7"/>
                </p:tgtEl>
              </p:cMediaNode>
            </p:vide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beautiful story</a:t>
            </a:r>
          </a:p>
        </p:txBody>
      </p:sp>
      <p:sp>
        <p:nvSpPr>
          <p:cNvPr id="3" name="Content Placeholder 2"/>
          <p:cNvSpPr>
            <a:spLocks noGrp="1"/>
          </p:cNvSpPr>
          <p:nvPr>
            <p:ph idx="1"/>
          </p:nvPr>
        </p:nvSpPr>
        <p:spPr/>
        <p:txBody>
          <a:bodyPr>
            <a:normAutofit/>
          </a:bodyPr>
          <a:lstStyle/>
          <a:p>
            <a:r>
              <a:rPr lang="en-US" sz="3200" dirty="0"/>
              <a:t>Children begin reasoning about agents’ desires, goals, and actions</a:t>
            </a:r>
          </a:p>
          <a:p>
            <a:r>
              <a:rPr lang="en-US" sz="3200" dirty="0"/>
              <a:t>They then gradually develop a representational theory of mind around 3 years of age</a:t>
            </a:r>
          </a:p>
          <a:p>
            <a:r>
              <a:rPr lang="en-US" sz="3200" dirty="0"/>
              <a:t>Theory of mind is only seen in humans</a:t>
            </a:r>
          </a:p>
          <a:p>
            <a:pPr marL="0" indent="0">
              <a:buNone/>
            </a:pPr>
            <a:r>
              <a:rPr lang="en-US" sz="3200" dirty="0"/>
              <a:t>…</a:t>
            </a:r>
          </a:p>
          <a:p>
            <a:r>
              <a:rPr lang="en-US" sz="3200" dirty="0"/>
              <a:t>But what if infants could also represent others’ beliefs?</a:t>
            </a:r>
          </a:p>
        </p:txBody>
      </p:sp>
    </p:spTree>
    <p:extLst>
      <p:ext uri="{BB962C8B-B14F-4D97-AF65-F5344CB8AC3E}">
        <p14:creationId xmlns:p14="http://schemas.microsoft.com/office/powerpoint/2010/main" val="660978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Early theory of mind</a:t>
            </a:r>
          </a:p>
        </p:txBody>
      </p:sp>
      <p:pic>
        <p:nvPicPr>
          <p:cNvPr id="4" name="1176170s2.mov">
            <a:hlinkClick r:id="" action="ppaction://media"/>
          </p:cNvPr>
          <p:cNvPicPr>
            <a:picLocks noGrp="1"/>
          </p:cNvPicPr>
          <p:nvPr>
            <p:ph sz="half" idx="1"/>
            <a:videoFile r:link="rId2"/>
            <p:extLst>
              <p:ext uri="{DAA4B4D4-6D71-4841-9C94-3DE7FCFB9230}">
                <p14:media xmlns:p14="http://schemas.microsoft.com/office/powerpoint/2010/main" r:link="rId1"/>
              </p:ext>
            </p:extLst>
          </p:nvPr>
        </p:nvPicPr>
        <p:blipFill>
          <a:blip r:embed="rId4"/>
          <a:stretch>
            <a:fillRect/>
          </a:stretch>
        </p:blipFill>
        <p:spPr>
          <a:xfrm>
            <a:off x="2971800" y="1066800"/>
            <a:ext cx="6400800" cy="4724400"/>
          </a:xfrm>
        </p:spPr>
      </p:pic>
      <p:sp>
        <p:nvSpPr>
          <p:cNvPr id="7" name="TextBox 6"/>
          <p:cNvSpPr txBox="1"/>
          <p:nvPr/>
        </p:nvSpPr>
        <p:spPr>
          <a:xfrm>
            <a:off x="2940402" y="5939135"/>
            <a:ext cx="4805546" cy="369332"/>
          </a:xfrm>
          <a:prstGeom prst="rect">
            <a:avLst/>
          </a:prstGeom>
          <a:noFill/>
        </p:spPr>
        <p:txBody>
          <a:bodyPr wrap="none" rtlCol="0">
            <a:spAutoFit/>
          </a:bodyPr>
          <a:lstStyle/>
          <a:p>
            <a:r>
              <a:rPr lang="en-US" dirty="0"/>
              <a:t>17/20 24-month-olds looked at the right window.</a:t>
            </a:r>
          </a:p>
        </p:txBody>
      </p:sp>
      <p:sp>
        <p:nvSpPr>
          <p:cNvPr id="8" name="Rectangle 7"/>
          <p:cNvSpPr/>
          <p:nvPr/>
        </p:nvSpPr>
        <p:spPr>
          <a:xfrm>
            <a:off x="8213662" y="6377259"/>
            <a:ext cx="2441694" cy="369332"/>
          </a:xfrm>
          <a:prstGeom prst="rect">
            <a:avLst/>
          </a:prstGeom>
        </p:spPr>
        <p:txBody>
          <a:bodyPr wrap="none">
            <a:spAutoFit/>
          </a:bodyPr>
          <a:lstStyle/>
          <a:p>
            <a:pPr algn="r"/>
            <a:r>
              <a:rPr lang="en-US" dirty="0">
                <a:latin typeface="Arial"/>
                <a:cs typeface="Arial"/>
              </a:rPr>
              <a:t>Southgate et al., 2007</a:t>
            </a:r>
          </a:p>
        </p:txBody>
      </p:sp>
    </p:spTree>
    <p:extLst>
      <p:ext uri="{BB962C8B-B14F-4D97-AF65-F5344CB8AC3E}">
        <p14:creationId xmlns:p14="http://schemas.microsoft.com/office/powerpoint/2010/main" val="2325089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fullScrn="1">
              <p:cMediaNode>
                <p:cTn id="12" fill="hold" display="0">
                  <p:stCondLst>
                    <p:cond delay="indefinite"/>
                  </p:stCondLst>
                  <p:endCondLst>
                    <p:cond evt="onNext" delay="0">
                      <p:tgtEl>
                        <p:sldTgt/>
                      </p:tgtEl>
                    </p:cond>
                    <p:cond evt="onPrev" delay="0">
                      <p:tgtEl>
                        <p:sldTgt/>
                      </p:tgtEl>
                    </p:cond>
                  </p:endCondLst>
                </p:cTn>
                <p:tgtEl>
                  <p:spTgt spid="4"/>
                </p:tgtEl>
              </p:cMediaNode>
            </p:video>
          </p:childTnLst>
        </p:cTn>
      </p:par>
    </p:tnLst>
    <p:bldLst>
      <p:bldP spid="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Revising the theory</a:t>
            </a:r>
          </a:p>
        </p:txBody>
      </p:sp>
      <p:sp>
        <p:nvSpPr>
          <p:cNvPr id="5" name="Content Placeholder 4"/>
          <p:cNvSpPr>
            <a:spLocks noGrp="1"/>
          </p:cNvSpPr>
          <p:nvPr>
            <p:ph idx="1"/>
          </p:nvPr>
        </p:nvSpPr>
        <p:spPr/>
        <p:txBody>
          <a:bodyPr/>
          <a:lstStyle/>
          <a:p>
            <a:r>
              <a:rPr lang="en-US" dirty="0"/>
              <a:t>Complete continuity</a:t>
            </a:r>
          </a:p>
          <a:p>
            <a:pPr lvl="1"/>
            <a:r>
              <a:rPr lang="en-US" dirty="0"/>
              <a:t>Preschool results are artifacts</a:t>
            </a:r>
          </a:p>
          <a:p>
            <a:pPr lvl="1"/>
            <a:r>
              <a:rPr lang="en-US" dirty="0"/>
              <a:t>Standard tasks too difficult</a:t>
            </a:r>
          </a:p>
          <a:p>
            <a:r>
              <a:rPr lang="en-US" dirty="0"/>
              <a:t>TOM</a:t>
            </a:r>
            <a:r>
              <a:rPr lang="en-US" baseline="-25000" dirty="0"/>
              <a:t>1</a:t>
            </a:r>
            <a:r>
              <a:rPr lang="en-US" dirty="0"/>
              <a:t> and TOM</a:t>
            </a:r>
            <a:r>
              <a:rPr lang="en-US" baseline="-25000" dirty="0"/>
              <a:t>2</a:t>
            </a:r>
          </a:p>
          <a:p>
            <a:pPr lvl="1"/>
            <a:r>
              <a:rPr lang="en-US" dirty="0"/>
              <a:t>Implicit system and explicit system</a:t>
            </a:r>
          </a:p>
          <a:p>
            <a:pPr lvl="1"/>
            <a:r>
              <a:rPr lang="en-US" dirty="0"/>
              <a:t>One early/innate, a second one learned slowly</a:t>
            </a:r>
          </a:p>
          <a:p>
            <a:r>
              <a:rPr lang="en-US" dirty="0"/>
              <a:t>Other possibilities?</a:t>
            </a:r>
          </a:p>
          <a:p>
            <a:pPr lvl="1"/>
            <a:endParaRPr lang="en-US" dirty="0"/>
          </a:p>
        </p:txBody>
      </p:sp>
    </p:spTree>
    <p:extLst>
      <p:ext uri="{BB962C8B-B14F-4D97-AF65-F5344CB8AC3E}">
        <p14:creationId xmlns:p14="http://schemas.microsoft.com/office/powerpoint/2010/main" val="2772423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62DAF4-4302-7D4B-B22E-A33C64442E97}"/>
              </a:ext>
            </a:extLst>
          </p:cNvPr>
          <p:cNvSpPr>
            <a:spLocks noGrp="1"/>
          </p:cNvSpPr>
          <p:nvPr>
            <p:ph type="title"/>
          </p:nvPr>
        </p:nvSpPr>
        <p:spPr>
          <a:xfrm>
            <a:off x="388034" y="140042"/>
            <a:ext cx="10515600" cy="1325563"/>
          </a:xfrm>
        </p:spPr>
        <p:txBody>
          <a:bodyPr/>
          <a:lstStyle/>
          <a:p>
            <a:r>
              <a:rPr lang="en-US" dirty="0"/>
              <a:t>The Scientific Process</a:t>
            </a:r>
          </a:p>
        </p:txBody>
      </p:sp>
      <p:sp>
        <p:nvSpPr>
          <p:cNvPr id="18" name="Freeform 17">
            <a:extLst>
              <a:ext uri="{FF2B5EF4-FFF2-40B4-BE49-F238E27FC236}">
                <a16:creationId xmlns:a16="http://schemas.microsoft.com/office/drawing/2014/main" id="{72FD0C46-4E7C-434B-90D9-A46FB2724E55}"/>
              </a:ext>
            </a:extLst>
          </p:cNvPr>
          <p:cNvSpPr/>
          <p:nvPr/>
        </p:nvSpPr>
        <p:spPr>
          <a:xfrm>
            <a:off x="1795192" y="1341856"/>
            <a:ext cx="7623347" cy="4776618"/>
          </a:xfrm>
          <a:custGeom>
            <a:avLst/>
            <a:gdLst>
              <a:gd name="connsiteX0" fmla="*/ 0 w 7118252"/>
              <a:gd name="connsiteY0" fmla="*/ 2518117 h 5176910"/>
              <a:gd name="connsiteX1" fmla="*/ 28135 w 7118252"/>
              <a:gd name="connsiteY1" fmla="*/ 4543864 h 5176910"/>
              <a:gd name="connsiteX2" fmla="*/ 182880 w 7118252"/>
              <a:gd name="connsiteY2" fmla="*/ 4853353 h 5176910"/>
              <a:gd name="connsiteX3" fmla="*/ 225083 w 7118252"/>
              <a:gd name="connsiteY3" fmla="*/ 4881489 h 5176910"/>
              <a:gd name="connsiteX4" fmla="*/ 267286 w 7118252"/>
              <a:gd name="connsiteY4" fmla="*/ 4923692 h 5176910"/>
              <a:gd name="connsiteX5" fmla="*/ 365760 w 7118252"/>
              <a:gd name="connsiteY5" fmla="*/ 4965895 h 5176910"/>
              <a:gd name="connsiteX6" fmla="*/ 590843 w 7118252"/>
              <a:gd name="connsiteY6" fmla="*/ 5022166 h 5176910"/>
              <a:gd name="connsiteX7" fmla="*/ 745588 w 7118252"/>
              <a:gd name="connsiteY7" fmla="*/ 5064369 h 5176910"/>
              <a:gd name="connsiteX8" fmla="*/ 900332 w 7118252"/>
              <a:gd name="connsiteY8" fmla="*/ 5092504 h 5176910"/>
              <a:gd name="connsiteX9" fmla="*/ 1252025 w 7118252"/>
              <a:gd name="connsiteY9" fmla="*/ 5148775 h 5176910"/>
              <a:gd name="connsiteX10" fmla="*/ 1631852 w 7118252"/>
              <a:gd name="connsiteY10" fmla="*/ 5176910 h 5176910"/>
              <a:gd name="connsiteX11" fmla="*/ 2250831 w 7118252"/>
              <a:gd name="connsiteY11" fmla="*/ 5120640 h 5176910"/>
              <a:gd name="connsiteX12" fmla="*/ 2489982 w 7118252"/>
              <a:gd name="connsiteY12" fmla="*/ 4979963 h 5176910"/>
              <a:gd name="connsiteX13" fmla="*/ 2532185 w 7118252"/>
              <a:gd name="connsiteY13" fmla="*/ 4923692 h 5176910"/>
              <a:gd name="connsiteX14" fmla="*/ 2686929 w 7118252"/>
              <a:gd name="connsiteY14" fmla="*/ 4754880 h 5176910"/>
              <a:gd name="connsiteX15" fmla="*/ 2926080 w 7118252"/>
              <a:gd name="connsiteY15" fmla="*/ 4318781 h 5176910"/>
              <a:gd name="connsiteX16" fmla="*/ 2968283 w 7118252"/>
              <a:gd name="connsiteY16" fmla="*/ 4178104 h 5176910"/>
              <a:gd name="connsiteX17" fmla="*/ 3024554 w 7118252"/>
              <a:gd name="connsiteY17" fmla="*/ 4023360 h 5176910"/>
              <a:gd name="connsiteX18" fmla="*/ 3038622 w 7118252"/>
              <a:gd name="connsiteY18" fmla="*/ 3953021 h 5176910"/>
              <a:gd name="connsiteX19" fmla="*/ 3108960 w 7118252"/>
              <a:gd name="connsiteY19" fmla="*/ 3685735 h 5176910"/>
              <a:gd name="connsiteX20" fmla="*/ 3123028 w 7118252"/>
              <a:gd name="connsiteY20" fmla="*/ 3530990 h 5176910"/>
              <a:gd name="connsiteX21" fmla="*/ 3151163 w 7118252"/>
              <a:gd name="connsiteY21" fmla="*/ 3165230 h 5176910"/>
              <a:gd name="connsiteX22" fmla="*/ 3108960 w 7118252"/>
              <a:gd name="connsiteY22" fmla="*/ 2124221 h 5176910"/>
              <a:gd name="connsiteX23" fmla="*/ 3066757 w 7118252"/>
              <a:gd name="connsiteY23" fmla="*/ 1969477 h 5176910"/>
              <a:gd name="connsiteX24" fmla="*/ 3038622 w 7118252"/>
              <a:gd name="connsiteY24" fmla="*/ 1814732 h 5176910"/>
              <a:gd name="connsiteX25" fmla="*/ 2940148 w 7118252"/>
              <a:gd name="connsiteY25" fmla="*/ 1463040 h 5176910"/>
              <a:gd name="connsiteX26" fmla="*/ 2897945 w 7118252"/>
              <a:gd name="connsiteY26" fmla="*/ 1294227 h 5176910"/>
              <a:gd name="connsiteX27" fmla="*/ 2883877 w 7118252"/>
              <a:gd name="connsiteY27" fmla="*/ 1223889 h 5176910"/>
              <a:gd name="connsiteX28" fmla="*/ 2841674 w 7118252"/>
              <a:gd name="connsiteY28" fmla="*/ 1097280 h 5176910"/>
              <a:gd name="connsiteX29" fmla="*/ 2813539 w 7118252"/>
              <a:gd name="connsiteY29" fmla="*/ 956603 h 5176910"/>
              <a:gd name="connsiteX30" fmla="*/ 2785403 w 7118252"/>
              <a:gd name="connsiteY30" fmla="*/ 844061 h 5176910"/>
              <a:gd name="connsiteX31" fmla="*/ 2757268 w 7118252"/>
              <a:gd name="connsiteY31" fmla="*/ 745587 h 5176910"/>
              <a:gd name="connsiteX32" fmla="*/ 2743200 w 7118252"/>
              <a:gd name="connsiteY32" fmla="*/ 661181 h 5176910"/>
              <a:gd name="connsiteX33" fmla="*/ 2715065 w 7118252"/>
              <a:gd name="connsiteY33" fmla="*/ 506437 h 5176910"/>
              <a:gd name="connsiteX34" fmla="*/ 2757268 w 7118252"/>
              <a:gd name="connsiteY34" fmla="*/ 239150 h 5176910"/>
              <a:gd name="connsiteX35" fmla="*/ 2799471 w 7118252"/>
              <a:gd name="connsiteY35" fmla="*/ 196947 h 5176910"/>
              <a:gd name="connsiteX36" fmla="*/ 2926080 w 7118252"/>
              <a:gd name="connsiteY36" fmla="*/ 112541 h 5176910"/>
              <a:gd name="connsiteX37" fmla="*/ 3010486 w 7118252"/>
              <a:gd name="connsiteY37" fmla="*/ 70338 h 5176910"/>
              <a:gd name="connsiteX38" fmla="*/ 3123028 w 7118252"/>
              <a:gd name="connsiteY38" fmla="*/ 56270 h 5176910"/>
              <a:gd name="connsiteX39" fmla="*/ 3418449 w 7118252"/>
              <a:gd name="connsiteY39" fmla="*/ 0 h 5176910"/>
              <a:gd name="connsiteX40" fmla="*/ 3981157 w 7118252"/>
              <a:gd name="connsiteY40" fmla="*/ 14067 h 5176910"/>
              <a:gd name="connsiteX41" fmla="*/ 4276579 w 7118252"/>
              <a:gd name="connsiteY41" fmla="*/ 84406 h 5176910"/>
              <a:gd name="connsiteX42" fmla="*/ 4586068 w 7118252"/>
              <a:gd name="connsiteY42" fmla="*/ 154744 h 5176910"/>
              <a:gd name="connsiteX43" fmla="*/ 4811151 w 7118252"/>
              <a:gd name="connsiteY43" fmla="*/ 239150 h 5176910"/>
              <a:gd name="connsiteX44" fmla="*/ 5092505 w 7118252"/>
              <a:gd name="connsiteY44" fmla="*/ 337624 h 5176910"/>
              <a:gd name="connsiteX45" fmla="*/ 5317588 w 7118252"/>
              <a:gd name="connsiteY45" fmla="*/ 407963 h 5176910"/>
              <a:gd name="connsiteX46" fmla="*/ 5444197 w 7118252"/>
              <a:gd name="connsiteY46" fmla="*/ 464233 h 5176910"/>
              <a:gd name="connsiteX47" fmla="*/ 5570806 w 7118252"/>
              <a:gd name="connsiteY47" fmla="*/ 506437 h 5176910"/>
              <a:gd name="connsiteX48" fmla="*/ 5767754 w 7118252"/>
              <a:gd name="connsiteY48" fmla="*/ 590843 h 5176910"/>
              <a:gd name="connsiteX49" fmla="*/ 5880295 w 7118252"/>
              <a:gd name="connsiteY49" fmla="*/ 633046 h 5176910"/>
              <a:gd name="connsiteX50" fmla="*/ 6063175 w 7118252"/>
              <a:gd name="connsiteY50" fmla="*/ 717452 h 5176910"/>
              <a:gd name="connsiteX51" fmla="*/ 6246055 w 7118252"/>
              <a:gd name="connsiteY51" fmla="*/ 801858 h 5176910"/>
              <a:gd name="connsiteX52" fmla="*/ 6344529 w 7118252"/>
              <a:gd name="connsiteY52" fmla="*/ 872197 h 5176910"/>
              <a:gd name="connsiteX53" fmla="*/ 6457071 w 7118252"/>
              <a:gd name="connsiteY53" fmla="*/ 942535 h 5176910"/>
              <a:gd name="connsiteX54" fmla="*/ 6696222 w 7118252"/>
              <a:gd name="connsiteY54" fmla="*/ 1153550 h 5176910"/>
              <a:gd name="connsiteX55" fmla="*/ 6738425 w 7118252"/>
              <a:gd name="connsiteY55" fmla="*/ 1209821 h 5176910"/>
              <a:gd name="connsiteX56" fmla="*/ 6822831 w 7118252"/>
              <a:gd name="connsiteY56" fmla="*/ 1378633 h 5176910"/>
              <a:gd name="connsiteX57" fmla="*/ 6808763 w 7118252"/>
              <a:gd name="connsiteY57" fmla="*/ 1575581 h 5176910"/>
              <a:gd name="connsiteX58" fmla="*/ 6668086 w 7118252"/>
              <a:gd name="connsiteY58" fmla="*/ 1744393 h 5176910"/>
              <a:gd name="connsiteX59" fmla="*/ 6625883 w 7118252"/>
              <a:gd name="connsiteY59" fmla="*/ 1786597 h 5176910"/>
              <a:gd name="connsiteX60" fmla="*/ 6499274 w 7118252"/>
              <a:gd name="connsiteY60" fmla="*/ 1856935 h 5176910"/>
              <a:gd name="connsiteX61" fmla="*/ 6288259 w 7118252"/>
              <a:gd name="connsiteY61" fmla="*/ 1955409 h 5176910"/>
              <a:gd name="connsiteX62" fmla="*/ 6133514 w 7118252"/>
              <a:gd name="connsiteY62" fmla="*/ 1983544 h 5176910"/>
              <a:gd name="connsiteX63" fmla="*/ 6063175 w 7118252"/>
              <a:gd name="connsiteY63" fmla="*/ 2011680 h 5176910"/>
              <a:gd name="connsiteX64" fmla="*/ 5528603 w 7118252"/>
              <a:gd name="connsiteY64" fmla="*/ 2011680 h 5176910"/>
              <a:gd name="connsiteX65" fmla="*/ 5387926 w 7118252"/>
              <a:gd name="connsiteY65" fmla="*/ 1983544 h 5176910"/>
              <a:gd name="connsiteX66" fmla="*/ 5275385 w 7118252"/>
              <a:gd name="connsiteY66" fmla="*/ 1955409 h 5176910"/>
              <a:gd name="connsiteX67" fmla="*/ 5233182 w 7118252"/>
              <a:gd name="connsiteY67" fmla="*/ 1941341 h 5176910"/>
              <a:gd name="connsiteX68" fmla="*/ 5120640 w 7118252"/>
              <a:gd name="connsiteY68" fmla="*/ 1927273 h 5176910"/>
              <a:gd name="connsiteX69" fmla="*/ 4965895 w 7118252"/>
              <a:gd name="connsiteY69" fmla="*/ 1885070 h 5176910"/>
              <a:gd name="connsiteX70" fmla="*/ 4853354 w 7118252"/>
              <a:gd name="connsiteY70" fmla="*/ 1871003 h 5176910"/>
              <a:gd name="connsiteX71" fmla="*/ 4473526 w 7118252"/>
              <a:gd name="connsiteY71" fmla="*/ 1885070 h 5176910"/>
              <a:gd name="connsiteX72" fmla="*/ 4389120 w 7118252"/>
              <a:gd name="connsiteY72" fmla="*/ 1941341 h 5176910"/>
              <a:gd name="connsiteX73" fmla="*/ 4332849 w 7118252"/>
              <a:gd name="connsiteY73" fmla="*/ 1969477 h 5176910"/>
              <a:gd name="connsiteX74" fmla="*/ 4290646 w 7118252"/>
              <a:gd name="connsiteY74" fmla="*/ 2011680 h 5176910"/>
              <a:gd name="connsiteX75" fmla="*/ 4248443 w 7118252"/>
              <a:gd name="connsiteY75" fmla="*/ 2039815 h 5176910"/>
              <a:gd name="connsiteX76" fmla="*/ 4206240 w 7118252"/>
              <a:gd name="connsiteY76" fmla="*/ 2110153 h 5176910"/>
              <a:gd name="connsiteX77" fmla="*/ 4079631 w 7118252"/>
              <a:gd name="connsiteY77" fmla="*/ 2307101 h 5176910"/>
              <a:gd name="connsiteX78" fmla="*/ 4009292 w 7118252"/>
              <a:gd name="connsiteY78" fmla="*/ 2475913 h 5176910"/>
              <a:gd name="connsiteX79" fmla="*/ 3995225 w 7118252"/>
              <a:gd name="connsiteY79" fmla="*/ 2588455 h 5176910"/>
              <a:gd name="connsiteX80" fmla="*/ 3938954 w 7118252"/>
              <a:gd name="connsiteY80" fmla="*/ 2813538 h 5176910"/>
              <a:gd name="connsiteX81" fmla="*/ 3910819 w 7118252"/>
              <a:gd name="connsiteY81" fmla="*/ 2996418 h 5176910"/>
              <a:gd name="connsiteX82" fmla="*/ 3924886 w 7118252"/>
              <a:gd name="connsiteY82" fmla="*/ 3390313 h 5176910"/>
              <a:gd name="connsiteX83" fmla="*/ 3967089 w 7118252"/>
              <a:gd name="connsiteY83" fmla="*/ 3474720 h 5176910"/>
              <a:gd name="connsiteX84" fmla="*/ 3995225 w 7118252"/>
              <a:gd name="connsiteY84" fmla="*/ 3530990 h 5176910"/>
              <a:gd name="connsiteX85" fmla="*/ 4051495 w 7118252"/>
              <a:gd name="connsiteY85" fmla="*/ 3615397 h 5176910"/>
              <a:gd name="connsiteX86" fmla="*/ 4107766 w 7118252"/>
              <a:gd name="connsiteY86" fmla="*/ 3713870 h 5176910"/>
              <a:gd name="connsiteX87" fmla="*/ 4149969 w 7118252"/>
              <a:gd name="connsiteY87" fmla="*/ 3756073 h 5176910"/>
              <a:gd name="connsiteX88" fmla="*/ 4206240 w 7118252"/>
              <a:gd name="connsiteY88" fmla="*/ 3854547 h 5176910"/>
              <a:gd name="connsiteX89" fmla="*/ 4262511 w 7118252"/>
              <a:gd name="connsiteY89" fmla="*/ 3953021 h 5176910"/>
              <a:gd name="connsiteX90" fmla="*/ 4290646 w 7118252"/>
              <a:gd name="connsiteY90" fmla="*/ 4009292 h 5176910"/>
              <a:gd name="connsiteX91" fmla="*/ 4318782 w 7118252"/>
              <a:gd name="connsiteY91" fmla="*/ 4037427 h 5176910"/>
              <a:gd name="connsiteX92" fmla="*/ 4360985 w 7118252"/>
              <a:gd name="connsiteY92" fmla="*/ 4093698 h 5176910"/>
              <a:gd name="connsiteX93" fmla="*/ 4403188 w 7118252"/>
              <a:gd name="connsiteY93" fmla="*/ 4135901 h 5176910"/>
              <a:gd name="connsiteX94" fmla="*/ 4445391 w 7118252"/>
              <a:gd name="connsiteY94" fmla="*/ 4192172 h 5176910"/>
              <a:gd name="connsiteX95" fmla="*/ 4557932 w 7118252"/>
              <a:gd name="connsiteY95" fmla="*/ 4276578 h 5176910"/>
              <a:gd name="connsiteX96" fmla="*/ 4614203 w 7118252"/>
              <a:gd name="connsiteY96" fmla="*/ 4318781 h 5176910"/>
              <a:gd name="connsiteX97" fmla="*/ 4684542 w 7118252"/>
              <a:gd name="connsiteY97" fmla="*/ 4360984 h 5176910"/>
              <a:gd name="connsiteX98" fmla="*/ 4797083 w 7118252"/>
              <a:gd name="connsiteY98" fmla="*/ 4431323 h 5176910"/>
              <a:gd name="connsiteX99" fmla="*/ 4853354 w 7118252"/>
              <a:gd name="connsiteY99" fmla="*/ 4445390 h 5176910"/>
              <a:gd name="connsiteX100" fmla="*/ 4923692 w 7118252"/>
              <a:gd name="connsiteY100" fmla="*/ 4473526 h 5176910"/>
              <a:gd name="connsiteX101" fmla="*/ 4994031 w 7118252"/>
              <a:gd name="connsiteY101" fmla="*/ 4487593 h 5176910"/>
              <a:gd name="connsiteX102" fmla="*/ 5050302 w 7118252"/>
              <a:gd name="connsiteY102" fmla="*/ 4501661 h 5176910"/>
              <a:gd name="connsiteX103" fmla="*/ 5120640 w 7118252"/>
              <a:gd name="connsiteY103" fmla="*/ 4515729 h 5176910"/>
              <a:gd name="connsiteX104" fmla="*/ 5247249 w 7118252"/>
              <a:gd name="connsiteY104" fmla="*/ 4543864 h 5176910"/>
              <a:gd name="connsiteX105" fmla="*/ 5373859 w 7118252"/>
              <a:gd name="connsiteY105" fmla="*/ 4557932 h 5176910"/>
              <a:gd name="connsiteX106" fmla="*/ 5908431 w 7118252"/>
              <a:gd name="connsiteY106" fmla="*/ 4529797 h 5176910"/>
              <a:gd name="connsiteX107" fmla="*/ 5978769 w 7118252"/>
              <a:gd name="connsiteY107" fmla="*/ 4515729 h 5176910"/>
              <a:gd name="connsiteX108" fmla="*/ 6063175 w 7118252"/>
              <a:gd name="connsiteY108" fmla="*/ 4487593 h 5176910"/>
              <a:gd name="connsiteX109" fmla="*/ 6105379 w 7118252"/>
              <a:gd name="connsiteY109" fmla="*/ 4473526 h 5176910"/>
              <a:gd name="connsiteX110" fmla="*/ 6147582 w 7118252"/>
              <a:gd name="connsiteY110" fmla="*/ 4459458 h 5176910"/>
              <a:gd name="connsiteX111" fmla="*/ 6246055 w 7118252"/>
              <a:gd name="connsiteY111" fmla="*/ 4431323 h 5176910"/>
              <a:gd name="connsiteX112" fmla="*/ 6443003 w 7118252"/>
              <a:gd name="connsiteY112" fmla="*/ 4389120 h 5176910"/>
              <a:gd name="connsiteX113" fmla="*/ 6668086 w 7118252"/>
              <a:gd name="connsiteY113" fmla="*/ 4375052 h 5176910"/>
              <a:gd name="connsiteX114" fmla="*/ 6780628 w 7118252"/>
              <a:gd name="connsiteY114" fmla="*/ 4346917 h 5176910"/>
              <a:gd name="connsiteX115" fmla="*/ 6879102 w 7118252"/>
              <a:gd name="connsiteY115" fmla="*/ 4318781 h 5176910"/>
              <a:gd name="connsiteX116" fmla="*/ 6935372 w 7118252"/>
              <a:gd name="connsiteY116" fmla="*/ 4290646 h 5176910"/>
              <a:gd name="connsiteX117" fmla="*/ 7019779 w 7118252"/>
              <a:gd name="connsiteY117" fmla="*/ 4262510 h 5176910"/>
              <a:gd name="connsiteX118" fmla="*/ 7118252 w 7118252"/>
              <a:gd name="connsiteY118" fmla="*/ 4192172 h 5176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7118252" h="5176910">
                <a:moveTo>
                  <a:pt x="0" y="2518117"/>
                </a:moveTo>
                <a:cubicBezTo>
                  <a:pt x="9378" y="3193366"/>
                  <a:pt x="5933" y="3868915"/>
                  <a:pt x="28135" y="4543864"/>
                </a:cubicBezTo>
                <a:cubicBezTo>
                  <a:pt x="30203" y="4606732"/>
                  <a:pt x="176310" y="4848973"/>
                  <a:pt x="182880" y="4853353"/>
                </a:cubicBezTo>
                <a:cubicBezTo>
                  <a:pt x="196948" y="4862732"/>
                  <a:pt x="212094" y="4870665"/>
                  <a:pt x="225083" y="4881489"/>
                </a:cubicBezTo>
                <a:cubicBezTo>
                  <a:pt x="240366" y="4894225"/>
                  <a:pt x="250226" y="4913456"/>
                  <a:pt x="267286" y="4923692"/>
                </a:cubicBezTo>
                <a:cubicBezTo>
                  <a:pt x="297909" y="4942066"/>
                  <a:pt x="332128" y="4953884"/>
                  <a:pt x="365760" y="4965895"/>
                </a:cubicBezTo>
                <a:cubicBezTo>
                  <a:pt x="445174" y="4994257"/>
                  <a:pt x="507689" y="5001377"/>
                  <a:pt x="590843" y="5022166"/>
                </a:cubicBezTo>
                <a:cubicBezTo>
                  <a:pt x="642712" y="5035133"/>
                  <a:pt x="693452" y="5052520"/>
                  <a:pt x="745588" y="5064369"/>
                </a:cubicBezTo>
                <a:cubicBezTo>
                  <a:pt x="796711" y="5075988"/>
                  <a:pt x="848618" y="5083885"/>
                  <a:pt x="900332" y="5092504"/>
                </a:cubicBezTo>
                <a:cubicBezTo>
                  <a:pt x="1017439" y="5112022"/>
                  <a:pt x="1133627" y="5140005"/>
                  <a:pt x="1252025" y="5148775"/>
                </a:cubicBezTo>
                <a:lnTo>
                  <a:pt x="1631852" y="5176910"/>
                </a:lnTo>
                <a:cubicBezTo>
                  <a:pt x="1838178" y="5158153"/>
                  <a:pt x="2046578" y="5155324"/>
                  <a:pt x="2250831" y="5120640"/>
                </a:cubicBezTo>
                <a:cubicBezTo>
                  <a:pt x="2276042" y="5116359"/>
                  <a:pt x="2464846" y="4995673"/>
                  <a:pt x="2489982" y="4979963"/>
                </a:cubicBezTo>
                <a:cubicBezTo>
                  <a:pt x="2504050" y="4961206"/>
                  <a:pt x="2516500" y="4941119"/>
                  <a:pt x="2532185" y="4923692"/>
                </a:cubicBezTo>
                <a:cubicBezTo>
                  <a:pt x="2612851" y="4834062"/>
                  <a:pt x="2618397" y="4850824"/>
                  <a:pt x="2686929" y="4754880"/>
                </a:cubicBezTo>
                <a:cubicBezTo>
                  <a:pt x="2757360" y="4656276"/>
                  <a:pt x="2913846" y="4359560"/>
                  <a:pt x="2926080" y="4318781"/>
                </a:cubicBezTo>
                <a:cubicBezTo>
                  <a:pt x="2940148" y="4271889"/>
                  <a:pt x="2952801" y="4224549"/>
                  <a:pt x="2968283" y="4178104"/>
                </a:cubicBezTo>
                <a:cubicBezTo>
                  <a:pt x="2985639" y="4126035"/>
                  <a:pt x="3008183" y="4075747"/>
                  <a:pt x="3024554" y="4023360"/>
                </a:cubicBezTo>
                <a:cubicBezTo>
                  <a:pt x="3031686" y="4000538"/>
                  <a:pt x="3032823" y="3976218"/>
                  <a:pt x="3038622" y="3953021"/>
                </a:cubicBezTo>
                <a:cubicBezTo>
                  <a:pt x="3060966" y="3863643"/>
                  <a:pt x="3085514" y="3774830"/>
                  <a:pt x="3108960" y="3685735"/>
                </a:cubicBezTo>
                <a:cubicBezTo>
                  <a:pt x="3113649" y="3634153"/>
                  <a:pt x="3118842" y="3582615"/>
                  <a:pt x="3123028" y="3530990"/>
                </a:cubicBezTo>
                <a:cubicBezTo>
                  <a:pt x="3132910" y="3409110"/>
                  <a:pt x="3151163" y="3165230"/>
                  <a:pt x="3151163" y="3165230"/>
                </a:cubicBezTo>
                <a:cubicBezTo>
                  <a:pt x="3137095" y="2818227"/>
                  <a:pt x="3133414" y="2470647"/>
                  <a:pt x="3108960" y="2124221"/>
                </a:cubicBezTo>
                <a:cubicBezTo>
                  <a:pt x="3105195" y="2070888"/>
                  <a:pt x="3078606" y="2021613"/>
                  <a:pt x="3066757" y="1969477"/>
                </a:cubicBezTo>
                <a:cubicBezTo>
                  <a:pt x="3055138" y="1918353"/>
                  <a:pt x="3049759" y="1865963"/>
                  <a:pt x="3038622" y="1814732"/>
                </a:cubicBezTo>
                <a:cubicBezTo>
                  <a:pt x="2993753" y="1608334"/>
                  <a:pt x="2999398" y="1674648"/>
                  <a:pt x="2940148" y="1463040"/>
                </a:cubicBezTo>
                <a:cubicBezTo>
                  <a:pt x="2924509" y="1407185"/>
                  <a:pt x="2911230" y="1350688"/>
                  <a:pt x="2897945" y="1294227"/>
                </a:cubicBezTo>
                <a:cubicBezTo>
                  <a:pt x="2892469" y="1270952"/>
                  <a:pt x="2890446" y="1246879"/>
                  <a:pt x="2883877" y="1223889"/>
                </a:cubicBezTo>
                <a:cubicBezTo>
                  <a:pt x="2871656" y="1181115"/>
                  <a:pt x="2852995" y="1140301"/>
                  <a:pt x="2841674" y="1097280"/>
                </a:cubicBezTo>
                <a:cubicBezTo>
                  <a:pt x="2829504" y="1051034"/>
                  <a:pt x="2823913" y="1003285"/>
                  <a:pt x="2813539" y="956603"/>
                </a:cubicBezTo>
                <a:cubicBezTo>
                  <a:pt x="2805151" y="918855"/>
                  <a:pt x="2795366" y="881424"/>
                  <a:pt x="2785403" y="844061"/>
                </a:cubicBezTo>
                <a:cubicBezTo>
                  <a:pt x="2776607" y="811076"/>
                  <a:pt x="2764944" y="778851"/>
                  <a:pt x="2757268" y="745587"/>
                </a:cubicBezTo>
                <a:cubicBezTo>
                  <a:pt x="2750854" y="717794"/>
                  <a:pt x="2748303" y="689244"/>
                  <a:pt x="2743200" y="661181"/>
                </a:cubicBezTo>
                <a:cubicBezTo>
                  <a:pt x="2703893" y="444996"/>
                  <a:pt x="2756498" y="755048"/>
                  <a:pt x="2715065" y="506437"/>
                </a:cubicBezTo>
                <a:cubicBezTo>
                  <a:pt x="2729133" y="417341"/>
                  <a:pt x="2733535" y="326171"/>
                  <a:pt x="2757268" y="239150"/>
                </a:cubicBezTo>
                <a:cubicBezTo>
                  <a:pt x="2762503" y="219956"/>
                  <a:pt x="2786524" y="212052"/>
                  <a:pt x="2799471" y="196947"/>
                </a:cubicBezTo>
                <a:cubicBezTo>
                  <a:pt x="2882169" y="100467"/>
                  <a:pt x="2790717" y="168943"/>
                  <a:pt x="2926080" y="112541"/>
                </a:cubicBezTo>
                <a:cubicBezTo>
                  <a:pt x="2955117" y="100442"/>
                  <a:pt x="2980240" y="78980"/>
                  <a:pt x="3010486" y="70338"/>
                </a:cubicBezTo>
                <a:cubicBezTo>
                  <a:pt x="3046837" y="59952"/>
                  <a:pt x="3085956" y="63684"/>
                  <a:pt x="3123028" y="56270"/>
                </a:cubicBezTo>
                <a:cubicBezTo>
                  <a:pt x="3451154" y="-9355"/>
                  <a:pt x="3147719" y="30080"/>
                  <a:pt x="3418449" y="0"/>
                </a:cubicBezTo>
                <a:cubicBezTo>
                  <a:pt x="3606018" y="4689"/>
                  <a:pt x="3793853" y="3049"/>
                  <a:pt x="3981157" y="14067"/>
                </a:cubicBezTo>
                <a:cubicBezTo>
                  <a:pt x="4106985" y="21469"/>
                  <a:pt x="4157667" y="54678"/>
                  <a:pt x="4276579" y="84406"/>
                </a:cubicBezTo>
                <a:cubicBezTo>
                  <a:pt x="4434991" y="124009"/>
                  <a:pt x="4418336" y="100830"/>
                  <a:pt x="4586068" y="154744"/>
                </a:cubicBezTo>
                <a:cubicBezTo>
                  <a:pt x="4662354" y="179264"/>
                  <a:pt x="4734401" y="216125"/>
                  <a:pt x="4811151" y="239150"/>
                </a:cubicBezTo>
                <a:cubicBezTo>
                  <a:pt x="5210687" y="359011"/>
                  <a:pt x="4689234" y="198029"/>
                  <a:pt x="5092505" y="337624"/>
                </a:cubicBezTo>
                <a:cubicBezTo>
                  <a:pt x="5166786" y="363337"/>
                  <a:pt x="5243629" y="381338"/>
                  <a:pt x="5317588" y="407963"/>
                </a:cubicBezTo>
                <a:cubicBezTo>
                  <a:pt x="5361041" y="423606"/>
                  <a:pt x="5401154" y="447494"/>
                  <a:pt x="5444197" y="464233"/>
                </a:cubicBezTo>
                <a:cubicBezTo>
                  <a:pt x="5485658" y="480357"/>
                  <a:pt x="5529379" y="490226"/>
                  <a:pt x="5570806" y="506437"/>
                </a:cubicBezTo>
                <a:cubicBezTo>
                  <a:pt x="5637319" y="532464"/>
                  <a:pt x="5701647" y="563799"/>
                  <a:pt x="5767754" y="590843"/>
                </a:cubicBezTo>
                <a:cubicBezTo>
                  <a:pt x="5804836" y="606013"/>
                  <a:pt x="5843918" y="616257"/>
                  <a:pt x="5880295" y="633046"/>
                </a:cubicBezTo>
                <a:lnTo>
                  <a:pt x="6063175" y="717452"/>
                </a:lnTo>
                <a:cubicBezTo>
                  <a:pt x="6151382" y="756655"/>
                  <a:pt x="6145929" y="741782"/>
                  <a:pt x="6246055" y="801858"/>
                </a:cubicBezTo>
                <a:cubicBezTo>
                  <a:pt x="6280645" y="822612"/>
                  <a:pt x="6310965" y="849821"/>
                  <a:pt x="6344529" y="872197"/>
                </a:cubicBezTo>
                <a:cubicBezTo>
                  <a:pt x="6381337" y="896736"/>
                  <a:pt x="6421680" y="915992"/>
                  <a:pt x="6457071" y="942535"/>
                </a:cubicBezTo>
                <a:cubicBezTo>
                  <a:pt x="6518238" y="988410"/>
                  <a:pt x="6634348" y="1083942"/>
                  <a:pt x="6696222" y="1153550"/>
                </a:cubicBezTo>
                <a:cubicBezTo>
                  <a:pt x="6711799" y="1171074"/>
                  <a:pt x="6725419" y="1190313"/>
                  <a:pt x="6738425" y="1209821"/>
                </a:cubicBezTo>
                <a:cubicBezTo>
                  <a:pt x="6786885" y="1282512"/>
                  <a:pt x="6785681" y="1291951"/>
                  <a:pt x="6822831" y="1378633"/>
                </a:cubicBezTo>
                <a:cubicBezTo>
                  <a:pt x="6818142" y="1444282"/>
                  <a:pt x="6824726" y="1511730"/>
                  <a:pt x="6808763" y="1575581"/>
                </a:cubicBezTo>
                <a:cubicBezTo>
                  <a:pt x="6795706" y="1627809"/>
                  <a:pt x="6699582" y="1712897"/>
                  <a:pt x="6668086" y="1744393"/>
                </a:cubicBezTo>
                <a:cubicBezTo>
                  <a:pt x="6654018" y="1758461"/>
                  <a:pt x="6642943" y="1776361"/>
                  <a:pt x="6625883" y="1786597"/>
                </a:cubicBezTo>
                <a:cubicBezTo>
                  <a:pt x="6406019" y="1918516"/>
                  <a:pt x="6680891" y="1756038"/>
                  <a:pt x="6499274" y="1856935"/>
                </a:cubicBezTo>
                <a:cubicBezTo>
                  <a:pt x="6426584" y="1897318"/>
                  <a:pt x="6378672" y="1940340"/>
                  <a:pt x="6288259" y="1955409"/>
                </a:cubicBezTo>
                <a:cubicBezTo>
                  <a:pt x="6180267" y="1973408"/>
                  <a:pt x="6231822" y="1963883"/>
                  <a:pt x="6133514" y="1983544"/>
                </a:cubicBezTo>
                <a:cubicBezTo>
                  <a:pt x="6110068" y="1992923"/>
                  <a:pt x="6087937" y="2006728"/>
                  <a:pt x="6063175" y="2011680"/>
                </a:cubicBezTo>
                <a:cubicBezTo>
                  <a:pt x="5906917" y="2042932"/>
                  <a:pt x="5648574" y="2015964"/>
                  <a:pt x="5528603" y="2011680"/>
                </a:cubicBezTo>
                <a:cubicBezTo>
                  <a:pt x="5481711" y="2002301"/>
                  <a:pt x="5433293" y="1998666"/>
                  <a:pt x="5387926" y="1983544"/>
                </a:cubicBezTo>
                <a:cubicBezTo>
                  <a:pt x="5291447" y="1951386"/>
                  <a:pt x="5411205" y="1989365"/>
                  <a:pt x="5275385" y="1955409"/>
                </a:cubicBezTo>
                <a:cubicBezTo>
                  <a:pt x="5260999" y="1951812"/>
                  <a:pt x="5247771" y="1943994"/>
                  <a:pt x="5233182" y="1941341"/>
                </a:cubicBezTo>
                <a:cubicBezTo>
                  <a:pt x="5195986" y="1934578"/>
                  <a:pt x="5158154" y="1931962"/>
                  <a:pt x="5120640" y="1927273"/>
                </a:cubicBezTo>
                <a:cubicBezTo>
                  <a:pt x="5114070" y="1925396"/>
                  <a:pt x="4992706" y="1889538"/>
                  <a:pt x="4965895" y="1885070"/>
                </a:cubicBezTo>
                <a:cubicBezTo>
                  <a:pt x="4928604" y="1878855"/>
                  <a:pt x="4890868" y="1875692"/>
                  <a:pt x="4853354" y="1871003"/>
                </a:cubicBezTo>
                <a:cubicBezTo>
                  <a:pt x="4726745" y="1875692"/>
                  <a:pt x="4599942" y="1876642"/>
                  <a:pt x="4473526" y="1885070"/>
                </a:cubicBezTo>
                <a:cubicBezTo>
                  <a:pt x="4420274" y="1888620"/>
                  <a:pt x="4431311" y="1911205"/>
                  <a:pt x="4389120" y="1941341"/>
                </a:cubicBezTo>
                <a:cubicBezTo>
                  <a:pt x="4372055" y="1953530"/>
                  <a:pt x="4349914" y="1957288"/>
                  <a:pt x="4332849" y="1969477"/>
                </a:cubicBezTo>
                <a:cubicBezTo>
                  <a:pt x="4316660" y="1981041"/>
                  <a:pt x="4305930" y="1998944"/>
                  <a:pt x="4290646" y="2011680"/>
                </a:cubicBezTo>
                <a:cubicBezTo>
                  <a:pt x="4277658" y="2022504"/>
                  <a:pt x="4262511" y="2030437"/>
                  <a:pt x="4248443" y="2039815"/>
                </a:cubicBezTo>
                <a:cubicBezTo>
                  <a:pt x="4234375" y="2063261"/>
                  <a:pt x="4221804" y="2087672"/>
                  <a:pt x="4206240" y="2110153"/>
                </a:cubicBezTo>
                <a:cubicBezTo>
                  <a:pt x="4117941" y="2237696"/>
                  <a:pt x="4132756" y="2187571"/>
                  <a:pt x="4079631" y="2307101"/>
                </a:cubicBezTo>
                <a:cubicBezTo>
                  <a:pt x="4054873" y="2362807"/>
                  <a:pt x="4009292" y="2475913"/>
                  <a:pt x="4009292" y="2475913"/>
                </a:cubicBezTo>
                <a:cubicBezTo>
                  <a:pt x="4004603" y="2513427"/>
                  <a:pt x="4002936" y="2551444"/>
                  <a:pt x="3995225" y="2588455"/>
                </a:cubicBezTo>
                <a:cubicBezTo>
                  <a:pt x="3979452" y="2664166"/>
                  <a:pt x="3951668" y="2737254"/>
                  <a:pt x="3938954" y="2813538"/>
                </a:cubicBezTo>
                <a:cubicBezTo>
                  <a:pt x="3919435" y="2930651"/>
                  <a:pt x="3928920" y="2869707"/>
                  <a:pt x="3910819" y="2996418"/>
                </a:cubicBezTo>
                <a:cubicBezTo>
                  <a:pt x="3915508" y="3127716"/>
                  <a:pt x="3916427" y="3259204"/>
                  <a:pt x="3924886" y="3390313"/>
                </a:cubicBezTo>
                <a:cubicBezTo>
                  <a:pt x="3927231" y="3426656"/>
                  <a:pt x="3950190" y="3445148"/>
                  <a:pt x="3967089" y="3474720"/>
                </a:cubicBezTo>
                <a:cubicBezTo>
                  <a:pt x="3977494" y="3492928"/>
                  <a:pt x="3984436" y="3513008"/>
                  <a:pt x="3995225" y="3530990"/>
                </a:cubicBezTo>
                <a:cubicBezTo>
                  <a:pt x="4012622" y="3559986"/>
                  <a:pt x="4036372" y="3585153"/>
                  <a:pt x="4051495" y="3615397"/>
                </a:cubicBezTo>
                <a:cubicBezTo>
                  <a:pt x="4068693" y="3649791"/>
                  <a:pt x="4082913" y="3684047"/>
                  <a:pt x="4107766" y="3713870"/>
                </a:cubicBezTo>
                <a:cubicBezTo>
                  <a:pt x="4120502" y="3729154"/>
                  <a:pt x="4135901" y="3742005"/>
                  <a:pt x="4149969" y="3756073"/>
                </a:cubicBezTo>
                <a:cubicBezTo>
                  <a:pt x="4186963" y="3904046"/>
                  <a:pt x="4131740" y="3724173"/>
                  <a:pt x="4206240" y="3854547"/>
                </a:cubicBezTo>
                <a:cubicBezTo>
                  <a:pt x="4281812" y="3986797"/>
                  <a:pt x="4148315" y="3838825"/>
                  <a:pt x="4262511" y="3953021"/>
                </a:cubicBezTo>
                <a:cubicBezTo>
                  <a:pt x="4271889" y="3971778"/>
                  <a:pt x="4279013" y="3991843"/>
                  <a:pt x="4290646" y="4009292"/>
                </a:cubicBezTo>
                <a:cubicBezTo>
                  <a:pt x="4298003" y="4020328"/>
                  <a:pt x="4310291" y="4027238"/>
                  <a:pt x="4318782" y="4037427"/>
                </a:cubicBezTo>
                <a:cubicBezTo>
                  <a:pt x="4333792" y="4055439"/>
                  <a:pt x="4345726" y="4075896"/>
                  <a:pt x="4360985" y="4093698"/>
                </a:cubicBezTo>
                <a:cubicBezTo>
                  <a:pt x="4373932" y="4108803"/>
                  <a:pt x="4390241" y="4120796"/>
                  <a:pt x="4403188" y="4135901"/>
                </a:cubicBezTo>
                <a:cubicBezTo>
                  <a:pt x="4418447" y="4153703"/>
                  <a:pt x="4428042" y="4176400"/>
                  <a:pt x="4445391" y="4192172"/>
                </a:cubicBezTo>
                <a:cubicBezTo>
                  <a:pt x="4480088" y="4223715"/>
                  <a:pt x="4520418" y="4248443"/>
                  <a:pt x="4557932" y="4276578"/>
                </a:cubicBezTo>
                <a:cubicBezTo>
                  <a:pt x="4576689" y="4290646"/>
                  <a:pt x="4594098" y="4306718"/>
                  <a:pt x="4614203" y="4318781"/>
                </a:cubicBezTo>
                <a:cubicBezTo>
                  <a:pt x="4637649" y="4332849"/>
                  <a:pt x="4661791" y="4345817"/>
                  <a:pt x="4684542" y="4360984"/>
                </a:cubicBezTo>
                <a:cubicBezTo>
                  <a:pt x="4741448" y="4398921"/>
                  <a:pt x="4734278" y="4407771"/>
                  <a:pt x="4797083" y="4431323"/>
                </a:cubicBezTo>
                <a:cubicBezTo>
                  <a:pt x="4815186" y="4438112"/>
                  <a:pt x="4835012" y="4439276"/>
                  <a:pt x="4853354" y="4445390"/>
                </a:cubicBezTo>
                <a:cubicBezTo>
                  <a:pt x="4877310" y="4453375"/>
                  <a:pt x="4899505" y="4466270"/>
                  <a:pt x="4923692" y="4473526"/>
                </a:cubicBezTo>
                <a:cubicBezTo>
                  <a:pt x="4946594" y="4480397"/>
                  <a:pt x="4970690" y="4482406"/>
                  <a:pt x="4994031" y="4487593"/>
                </a:cubicBezTo>
                <a:cubicBezTo>
                  <a:pt x="5012905" y="4491787"/>
                  <a:pt x="5031428" y="4497467"/>
                  <a:pt x="5050302" y="4501661"/>
                </a:cubicBezTo>
                <a:cubicBezTo>
                  <a:pt x="5073643" y="4506848"/>
                  <a:pt x="5097299" y="4510542"/>
                  <a:pt x="5120640" y="4515729"/>
                </a:cubicBezTo>
                <a:cubicBezTo>
                  <a:pt x="5175939" y="4528018"/>
                  <a:pt x="5187841" y="4535377"/>
                  <a:pt x="5247249" y="4543864"/>
                </a:cubicBezTo>
                <a:cubicBezTo>
                  <a:pt x="5289285" y="4549869"/>
                  <a:pt x="5331656" y="4553243"/>
                  <a:pt x="5373859" y="4557932"/>
                </a:cubicBezTo>
                <a:cubicBezTo>
                  <a:pt x="5578439" y="4550877"/>
                  <a:pt x="5723299" y="4556244"/>
                  <a:pt x="5908431" y="4529797"/>
                </a:cubicBezTo>
                <a:cubicBezTo>
                  <a:pt x="5932101" y="4526416"/>
                  <a:pt x="5955701" y="4522020"/>
                  <a:pt x="5978769" y="4515729"/>
                </a:cubicBezTo>
                <a:cubicBezTo>
                  <a:pt x="6007381" y="4507925"/>
                  <a:pt x="6035040" y="4496971"/>
                  <a:pt x="6063175" y="4487593"/>
                </a:cubicBezTo>
                <a:lnTo>
                  <a:pt x="6105379" y="4473526"/>
                </a:lnTo>
                <a:cubicBezTo>
                  <a:pt x="6119447" y="4468837"/>
                  <a:pt x="6133196" y="4463055"/>
                  <a:pt x="6147582" y="4459458"/>
                </a:cubicBezTo>
                <a:cubicBezTo>
                  <a:pt x="6218238" y="4441793"/>
                  <a:pt x="6185510" y="4451504"/>
                  <a:pt x="6246055" y="4431323"/>
                </a:cubicBezTo>
                <a:cubicBezTo>
                  <a:pt x="6361918" y="4354081"/>
                  <a:pt x="6296908" y="4370858"/>
                  <a:pt x="6443003" y="4389120"/>
                </a:cubicBezTo>
                <a:cubicBezTo>
                  <a:pt x="6518031" y="4384431"/>
                  <a:pt x="6593251" y="4382179"/>
                  <a:pt x="6668086" y="4375052"/>
                </a:cubicBezTo>
                <a:cubicBezTo>
                  <a:pt x="6732432" y="4368924"/>
                  <a:pt x="6728476" y="4361817"/>
                  <a:pt x="6780628" y="4346917"/>
                </a:cubicBezTo>
                <a:cubicBezTo>
                  <a:pt x="6816322" y="4336719"/>
                  <a:pt x="6845372" y="4333237"/>
                  <a:pt x="6879102" y="4318781"/>
                </a:cubicBezTo>
                <a:cubicBezTo>
                  <a:pt x="6898377" y="4310520"/>
                  <a:pt x="6915901" y="4298434"/>
                  <a:pt x="6935372" y="4290646"/>
                </a:cubicBezTo>
                <a:cubicBezTo>
                  <a:pt x="6962908" y="4279631"/>
                  <a:pt x="6995102" y="4278961"/>
                  <a:pt x="7019779" y="4262510"/>
                </a:cubicBezTo>
                <a:cubicBezTo>
                  <a:pt x="7109703" y="4202562"/>
                  <a:pt x="7080276" y="4230151"/>
                  <a:pt x="7118252" y="4192172"/>
                </a:cubicBezTo>
              </a:path>
            </a:pathLst>
          </a:custGeom>
          <a:noFill/>
          <a:ln w="101600">
            <a:solidFill>
              <a:schemeClr val="tx1"/>
            </a:solidFill>
            <a:prstDash val="sysDot"/>
            <a:extLst>
              <a:ext uri="{C807C97D-BFC1-408E-A445-0C87EB9F89A2}">
                <ask:lineSketchStyleProps xmlns:ask="http://schemas.microsoft.com/office/drawing/2018/sketchyshapes" sd="1219033472">
                  <a:custGeom>
                    <a:avLst/>
                    <a:gdLst>
                      <a:gd name="connsiteX0" fmla="*/ 0 w 7210244"/>
                      <a:gd name="connsiteY0" fmla="*/ 2323409 h 4776618"/>
                      <a:gd name="connsiteX1" fmla="*/ 28498 w 7210244"/>
                      <a:gd name="connsiteY1" fmla="*/ 4192520 h 4776618"/>
                      <a:gd name="connsiteX2" fmla="*/ 185243 w 7210244"/>
                      <a:gd name="connsiteY2" fmla="*/ 4478079 h 4776618"/>
                      <a:gd name="connsiteX3" fmla="*/ 227991 w 7210244"/>
                      <a:gd name="connsiteY3" fmla="*/ 4504039 h 4776618"/>
                      <a:gd name="connsiteX4" fmla="*/ 270740 w 7210244"/>
                      <a:gd name="connsiteY4" fmla="*/ 4542979 h 4776618"/>
                      <a:gd name="connsiteX5" fmla="*/ 370486 w 7210244"/>
                      <a:gd name="connsiteY5" fmla="*/ 4581919 h 4776618"/>
                      <a:gd name="connsiteX6" fmla="*/ 598478 w 7210244"/>
                      <a:gd name="connsiteY6" fmla="*/ 4633839 h 4776618"/>
                      <a:gd name="connsiteX7" fmla="*/ 755223 w 7210244"/>
                      <a:gd name="connsiteY7" fmla="*/ 4672778 h 4776618"/>
                      <a:gd name="connsiteX8" fmla="*/ 911967 w 7210244"/>
                      <a:gd name="connsiteY8" fmla="*/ 4698738 h 4776618"/>
                      <a:gd name="connsiteX9" fmla="*/ 1268205 w 7210244"/>
                      <a:gd name="connsiteY9" fmla="*/ 4750658 h 4776618"/>
                      <a:gd name="connsiteX10" fmla="*/ 1652941 w 7210244"/>
                      <a:gd name="connsiteY10" fmla="*/ 4776618 h 4776618"/>
                      <a:gd name="connsiteX11" fmla="*/ 2279919 w 7210244"/>
                      <a:gd name="connsiteY11" fmla="*/ 4724698 h 4776618"/>
                      <a:gd name="connsiteX12" fmla="*/ 2522161 w 7210244"/>
                      <a:gd name="connsiteY12" fmla="*/ 4594899 h 4776618"/>
                      <a:gd name="connsiteX13" fmla="*/ 2564909 w 7210244"/>
                      <a:gd name="connsiteY13" fmla="*/ 4542979 h 4776618"/>
                      <a:gd name="connsiteX14" fmla="*/ 2721653 w 7210244"/>
                      <a:gd name="connsiteY14" fmla="*/ 4387220 h 4776618"/>
                      <a:gd name="connsiteX15" fmla="*/ 2963894 w 7210244"/>
                      <a:gd name="connsiteY15" fmla="*/ 3984841 h 4776618"/>
                      <a:gd name="connsiteX16" fmla="*/ 3006643 w 7210244"/>
                      <a:gd name="connsiteY16" fmla="*/ 3855042 h 4776618"/>
                      <a:gd name="connsiteX17" fmla="*/ 3063641 w 7210244"/>
                      <a:gd name="connsiteY17" fmla="*/ 3712263 h 4776618"/>
                      <a:gd name="connsiteX18" fmla="*/ 3077891 w 7210244"/>
                      <a:gd name="connsiteY18" fmla="*/ 3647363 h 4776618"/>
                      <a:gd name="connsiteX19" fmla="*/ 3149138 w 7210244"/>
                      <a:gd name="connsiteY19" fmla="*/ 3400744 h 4776618"/>
                      <a:gd name="connsiteX20" fmla="*/ 3163388 w 7210244"/>
                      <a:gd name="connsiteY20" fmla="*/ 3257964 h 4776618"/>
                      <a:gd name="connsiteX21" fmla="*/ 3191886 w 7210244"/>
                      <a:gd name="connsiteY21" fmla="*/ 2920486 h 4776618"/>
                      <a:gd name="connsiteX22" fmla="*/ 3149138 w 7210244"/>
                      <a:gd name="connsiteY22" fmla="*/ 1959970 h 4776618"/>
                      <a:gd name="connsiteX23" fmla="*/ 3106389 w 7210244"/>
                      <a:gd name="connsiteY23" fmla="*/ 1817191 h 4776618"/>
                      <a:gd name="connsiteX24" fmla="*/ 3077891 w 7210244"/>
                      <a:gd name="connsiteY24" fmla="*/ 1674412 h 4776618"/>
                      <a:gd name="connsiteX25" fmla="*/ 2978144 w 7210244"/>
                      <a:gd name="connsiteY25" fmla="*/ 1349913 h 4776618"/>
                      <a:gd name="connsiteX26" fmla="*/ 2935396 w 7210244"/>
                      <a:gd name="connsiteY26" fmla="*/ 1194154 h 4776618"/>
                      <a:gd name="connsiteX27" fmla="*/ 2921146 w 7210244"/>
                      <a:gd name="connsiteY27" fmla="*/ 1129254 h 4776618"/>
                      <a:gd name="connsiteX28" fmla="*/ 2878398 w 7210244"/>
                      <a:gd name="connsiteY28" fmla="*/ 1012435 h 4776618"/>
                      <a:gd name="connsiteX29" fmla="*/ 2849899 w 7210244"/>
                      <a:gd name="connsiteY29" fmla="*/ 882635 h 4776618"/>
                      <a:gd name="connsiteX30" fmla="*/ 2821399 w 7210244"/>
                      <a:gd name="connsiteY30" fmla="*/ 778796 h 4776618"/>
                      <a:gd name="connsiteX31" fmla="*/ 2792901 w 7210244"/>
                      <a:gd name="connsiteY31" fmla="*/ 687936 h 4776618"/>
                      <a:gd name="connsiteX32" fmla="*/ 2778651 w 7210244"/>
                      <a:gd name="connsiteY32" fmla="*/ 610056 h 4776618"/>
                      <a:gd name="connsiteX33" fmla="*/ 2750152 w 7210244"/>
                      <a:gd name="connsiteY33" fmla="*/ 467277 h 4776618"/>
                      <a:gd name="connsiteX34" fmla="*/ 2792901 w 7210244"/>
                      <a:gd name="connsiteY34" fmla="*/ 220658 h 4776618"/>
                      <a:gd name="connsiteX35" fmla="*/ 2835649 w 7210244"/>
                      <a:gd name="connsiteY35" fmla="*/ 181718 h 4776618"/>
                      <a:gd name="connsiteX36" fmla="*/ 2963894 w 7210244"/>
                      <a:gd name="connsiteY36" fmla="*/ 103839 h 4776618"/>
                      <a:gd name="connsiteX37" fmla="*/ 3049391 w 7210244"/>
                      <a:gd name="connsiteY37" fmla="*/ 64899 h 4776618"/>
                      <a:gd name="connsiteX38" fmla="*/ 3163388 w 7210244"/>
                      <a:gd name="connsiteY38" fmla="*/ 51919 h 4776618"/>
                      <a:gd name="connsiteX39" fmla="*/ 3462626 w 7210244"/>
                      <a:gd name="connsiteY39" fmla="*/ 0 h 4776618"/>
                      <a:gd name="connsiteX40" fmla="*/ 4032607 w 7210244"/>
                      <a:gd name="connsiteY40" fmla="*/ 12979 h 4776618"/>
                      <a:gd name="connsiteX41" fmla="*/ 4331846 w 7210244"/>
                      <a:gd name="connsiteY41" fmla="*/ 77879 h 4776618"/>
                      <a:gd name="connsiteX42" fmla="*/ 4645335 w 7210244"/>
                      <a:gd name="connsiteY42" fmla="*/ 142778 h 4776618"/>
                      <a:gd name="connsiteX43" fmla="*/ 4873327 w 7210244"/>
                      <a:gd name="connsiteY43" fmla="*/ 220658 h 4776618"/>
                      <a:gd name="connsiteX44" fmla="*/ 5158317 w 7210244"/>
                      <a:gd name="connsiteY44" fmla="*/ 311518 h 4776618"/>
                      <a:gd name="connsiteX45" fmla="*/ 5386309 w 7210244"/>
                      <a:gd name="connsiteY45" fmla="*/ 376418 h 4776618"/>
                      <a:gd name="connsiteX46" fmla="*/ 5514554 w 7210244"/>
                      <a:gd name="connsiteY46" fmla="*/ 428337 h 4776618"/>
                      <a:gd name="connsiteX47" fmla="*/ 5642799 w 7210244"/>
                      <a:gd name="connsiteY47" fmla="*/ 467277 h 4776618"/>
                      <a:gd name="connsiteX48" fmla="*/ 5842292 w 7210244"/>
                      <a:gd name="connsiteY48" fmla="*/ 545157 h 4776618"/>
                      <a:gd name="connsiteX49" fmla="*/ 5956288 w 7210244"/>
                      <a:gd name="connsiteY49" fmla="*/ 584097 h 4776618"/>
                      <a:gd name="connsiteX50" fmla="*/ 6141531 w 7210244"/>
                      <a:gd name="connsiteY50" fmla="*/ 661976 h 4776618"/>
                      <a:gd name="connsiteX51" fmla="*/ 6326775 w 7210244"/>
                      <a:gd name="connsiteY51" fmla="*/ 739856 h 4776618"/>
                      <a:gd name="connsiteX52" fmla="*/ 6426521 w 7210244"/>
                      <a:gd name="connsiteY52" fmla="*/ 804756 h 4776618"/>
                      <a:gd name="connsiteX53" fmla="*/ 6540518 w 7210244"/>
                      <a:gd name="connsiteY53" fmla="*/ 869655 h 4776618"/>
                      <a:gd name="connsiteX54" fmla="*/ 6782759 w 7210244"/>
                      <a:gd name="connsiteY54" fmla="*/ 1064354 h 4776618"/>
                      <a:gd name="connsiteX55" fmla="*/ 6825508 w 7210244"/>
                      <a:gd name="connsiteY55" fmla="*/ 1116274 h 4776618"/>
                      <a:gd name="connsiteX56" fmla="*/ 6911005 w 7210244"/>
                      <a:gd name="connsiteY56" fmla="*/ 1272033 h 4776618"/>
                      <a:gd name="connsiteX57" fmla="*/ 6896755 w 7210244"/>
                      <a:gd name="connsiteY57" fmla="*/ 1453753 h 4776618"/>
                      <a:gd name="connsiteX58" fmla="*/ 6754260 w 7210244"/>
                      <a:gd name="connsiteY58" fmla="*/ 1609512 h 4776618"/>
                      <a:gd name="connsiteX59" fmla="*/ 6711511 w 7210244"/>
                      <a:gd name="connsiteY59" fmla="*/ 1648452 h 4776618"/>
                      <a:gd name="connsiteX60" fmla="*/ 6583266 w 7210244"/>
                      <a:gd name="connsiteY60" fmla="*/ 1713352 h 4776618"/>
                      <a:gd name="connsiteX61" fmla="*/ 6369524 w 7210244"/>
                      <a:gd name="connsiteY61" fmla="*/ 1804211 h 4776618"/>
                      <a:gd name="connsiteX62" fmla="*/ 6212779 w 7210244"/>
                      <a:gd name="connsiteY62" fmla="*/ 1830171 h 4776618"/>
                      <a:gd name="connsiteX63" fmla="*/ 6141531 w 7210244"/>
                      <a:gd name="connsiteY63" fmla="*/ 1856131 h 4776618"/>
                      <a:gd name="connsiteX64" fmla="*/ 5600051 w 7210244"/>
                      <a:gd name="connsiteY64" fmla="*/ 1856131 h 4776618"/>
                      <a:gd name="connsiteX65" fmla="*/ 5457556 w 7210244"/>
                      <a:gd name="connsiteY65" fmla="*/ 1830171 h 4776618"/>
                      <a:gd name="connsiteX66" fmla="*/ 5343560 w 7210244"/>
                      <a:gd name="connsiteY66" fmla="*/ 1804211 h 4776618"/>
                      <a:gd name="connsiteX67" fmla="*/ 5300812 w 7210244"/>
                      <a:gd name="connsiteY67" fmla="*/ 1791231 h 4776618"/>
                      <a:gd name="connsiteX68" fmla="*/ 5186816 w 7210244"/>
                      <a:gd name="connsiteY68" fmla="*/ 1778251 h 4776618"/>
                      <a:gd name="connsiteX69" fmla="*/ 5030071 w 7210244"/>
                      <a:gd name="connsiteY69" fmla="*/ 1739311 h 4776618"/>
                      <a:gd name="connsiteX70" fmla="*/ 4916075 w 7210244"/>
                      <a:gd name="connsiteY70" fmla="*/ 1726332 h 4776618"/>
                      <a:gd name="connsiteX71" fmla="*/ 4531339 w 7210244"/>
                      <a:gd name="connsiteY71" fmla="*/ 1739311 h 4776618"/>
                      <a:gd name="connsiteX72" fmla="*/ 4445842 w 7210244"/>
                      <a:gd name="connsiteY72" fmla="*/ 1791231 h 4776618"/>
                      <a:gd name="connsiteX73" fmla="*/ 4388844 w 7210244"/>
                      <a:gd name="connsiteY73" fmla="*/ 1817191 h 4776618"/>
                      <a:gd name="connsiteX74" fmla="*/ 4346095 w 7210244"/>
                      <a:gd name="connsiteY74" fmla="*/ 1856131 h 4776618"/>
                      <a:gd name="connsiteX75" fmla="*/ 4303347 w 7210244"/>
                      <a:gd name="connsiteY75" fmla="*/ 1882091 h 4776618"/>
                      <a:gd name="connsiteX76" fmla="*/ 4260598 w 7210244"/>
                      <a:gd name="connsiteY76" fmla="*/ 1946990 h 4776618"/>
                      <a:gd name="connsiteX77" fmla="*/ 4132353 w 7210244"/>
                      <a:gd name="connsiteY77" fmla="*/ 2128710 h 4776618"/>
                      <a:gd name="connsiteX78" fmla="*/ 4061105 w 7210244"/>
                      <a:gd name="connsiteY78" fmla="*/ 2284469 h 4776618"/>
                      <a:gd name="connsiteX79" fmla="*/ 4046856 w 7210244"/>
                      <a:gd name="connsiteY79" fmla="*/ 2388309 h 4776618"/>
                      <a:gd name="connsiteX80" fmla="*/ 3989858 w 7210244"/>
                      <a:gd name="connsiteY80" fmla="*/ 2595988 h 4776618"/>
                      <a:gd name="connsiteX81" fmla="*/ 3961360 w 7210244"/>
                      <a:gd name="connsiteY81" fmla="*/ 2764727 h 4776618"/>
                      <a:gd name="connsiteX82" fmla="*/ 3975608 w 7210244"/>
                      <a:gd name="connsiteY82" fmla="*/ 3128165 h 4776618"/>
                      <a:gd name="connsiteX83" fmla="*/ 4018357 w 7210244"/>
                      <a:gd name="connsiteY83" fmla="*/ 3206045 h 4776618"/>
                      <a:gd name="connsiteX84" fmla="*/ 4046856 w 7210244"/>
                      <a:gd name="connsiteY84" fmla="*/ 3257964 h 4776618"/>
                      <a:gd name="connsiteX85" fmla="*/ 4103854 w 7210244"/>
                      <a:gd name="connsiteY85" fmla="*/ 3335845 h 4776618"/>
                      <a:gd name="connsiteX86" fmla="*/ 4160852 w 7210244"/>
                      <a:gd name="connsiteY86" fmla="*/ 3426704 h 4776618"/>
                      <a:gd name="connsiteX87" fmla="*/ 4203600 w 7210244"/>
                      <a:gd name="connsiteY87" fmla="*/ 3465643 h 4776618"/>
                      <a:gd name="connsiteX88" fmla="*/ 4260598 w 7210244"/>
                      <a:gd name="connsiteY88" fmla="*/ 3556503 h 4776618"/>
                      <a:gd name="connsiteX89" fmla="*/ 4317597 w 7210244"/>
                      <a:gd name="connsiteY89" fmla="*/ 3647363 h 4776618"/>
                      <a:gd name="connsiteX90" fmla="*/ 4346095 w 7210244"/>
                      <a:gd name="connsiteY90" fmla="*/ 3699283 h 4776618"/>
                      <a:gd name="connsiteX91" fmla="*/ 4374595 w 7210244"/>
                      <a:gd name="connsiteY91" fmla="*/ 3725242 h 4776618"/>
                      <a:gd name="connsiteX92" fmla="*/ 4417343 w 7210244"/>
                      <a:gd name="connsiteY92" fmla="*/ 3777162 h 4776618"/>
                      <a:gd name="connsiteX93" fmla="*/ 4460092 w 7210244"/>
                      <a:gd name="connsiteY93" fmla="*/ 3816102 h 4776618"/>
                      <a:gd name="connsiteX94" fmla="*/ 4502840 w 7210244"/>
                      <a:gd name="connsiteY94" fmla="*/ 3868022 h 4776618"/>
                      <a:gd name="connsiteX95" fmla="*/ 4616835 w 7210244"/>
                      <a:gd name="connsiteY95" fmla="*/ 3945901 h 4776618"/>
                      <a:gd name="connsiteX96" fmla="*/ 4673834 w 7210244"/>
                      <a:gd name="connsiteY96" fmla="*/ 3984841 h 4776618"/>
                      <a:gd name="connsiteX97" fmla="*/ 4745082 w 7210244"/>
                      <a:gd name="connsiteY97" fmla="*/ 4023781 h 4776618"/>
                      <a:gd name="connsiteX98" fmla="*/ 4859077 w 7210244"/>
                      <a:gd name="connsiteY98" fmla="*/ 4088681 h 4776618"/>
                      <a:gd name="connsiteX99" fmla="*/ 4916075 w 7210244"/>
                      <a:gd name="connsiteY99" fmla="*/ 4101661 h 4776618"/>
                      <a:gd name="connsiteX100" fmla="*/ 4987322 w 7210244"/>
                      <a:gd name="connsiteY100" fmla="*/ 4127621 h 4776618"/>
                      <a:gd name="connsiteX101" fmla="*/ 5058570 w 7210244"/>
                      <a:gd name="connsiteY101" fmla="*/ 4140600 h 4776618"/>
                      <a:gd name="connsiteX102" fmla="*/ 5115569 w 7210244"/>
                      <a:gd name="connsiteY102" fmla="*/ 4153580 h 4776618"/>
                      <a:gd name="connsiteX103" fmla="*/ 5186816 w 7210244"/>
                      <a:gd name="connsiteY103" fmla="*/ 4166561 h 4776618"/>
                      <a:gd name="connsiteX104" fmla="*/ 5315061 w 7210244"/>
                      <a:gd name="connsiteY104" fmla="*/ 4192520 h 4776618"/>
                      <a:gd name="connsiteX105" fmla="*/ 5443307 w 7210244"/>
                      <a:gd name="connsiteY105" fmla="*/ 4205500 h 4776618"/>
                      <a:gd name="connsiteX106" fmla="*/ 5984788 w 7210244"/>
                      <a:gd name="connsiteY106" fmla="*/ 4179541 h 4776618"/>
                      <a:gd name="connsiteX107" fmla="*/ 6056035 w 7210244"/>
                      <a:gd name="connsiteY107" fmla="*/ 4166561 h 4776618"/>
                      <a:gd name="connsiteX108" fmla="*/ 6141531 w 7210244"/>
                      <a:gd name="connsiteY108" fmla="*/ 4140600 h 4776618"/>
                      <a:gd name="connsiteX109" fmla="*/ 6184281 w 7210244"/>
                      <a:gd name="connsiteY109" fmla="*/ 4127621 h 4776618"/>
                      <a:gd name="connsiteX110" fmla="*/ 6227029 w 7210244"/>
                      <a:gd name="connsiteY110" fmla="*/ 4114641 h 4776618"/>
                      <a:gd name="connsiteX111" fmla="*/ 6326775 w 7210244"/>
                      <a:gd name="connsiteY111" fmla="*/ 4088681 h 4776618"/>
                      <a:gd name="connsiteX112" fmla="*/ 6526268 w 7210244"/>
                      <a:gd name="connsiteY112" fmla="*/ 4049741 h 4776618"/>
                      <a:gd name="connsiteX113" fmla="*/ 6754260 w 7210244"/>
                      <a:gd name="connsiteY113" fmla="*/ 4036761 h 4776618"/>
                      <a:gd name="connsiteX114" fmla="*/ 6868256 w 7210244"/>
                      <a:gd name="connsiteY114" fmla="*/ 4010802 h 4776618"/>
                      <a:gd name="connsiteX115" fmla="*/ 6968003 w 7210244"/>
                      <a:gd name="connsiteY115" fmla="*/ 3984841 h 4776618"/>
                      <a:gd name="connsiteX116" fmla="*/ 7025000 w 7210244"/>
                      <a:gd name="connsiteY116" fmla="*/ 3958882 h 4776618"/>
                      <a:gd name="connsiteX117" fmla="*/ 7110498 w 7210244"/>
                      <a:gd name="connsiteY117" fmla="*/ 3932921 h 4776618"/>
                      <a:gd name="connsiteX118" fmla="*/ 7210244 w 7210244"/>
                      <a:gd name="connsiteY118" fmla="*/ 3868022 h 4776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7210244" h="4776618" extrusionOk="0">
                        <a:moveTo>
                          <a:pt x="0" y="2323409"/>
                        </a:moveTo>
                        <a:cubicBezTo>
                          <a:pt x="-27687" y="2923509"/>
                          <a:pt x="-7830" y="3574954"/>
                          <a:pt x="28498" y="4192520"/>
                        </a:cubicBezTo>
                        <a:cubicBezTo>
                          <a:pt x="31332" y="4250683"/>
                          <a:pt x="177862" y="4474060"/>
                          <a:pt x="185243" y="4478079"/>
                        </a:cubicBezTo>
                        <a:cubicBezTo>
                          <a:pt x="198019" y="4488172"/>
                          <a:pt x="214260" y="4497227"/>
                          <a:pt x="227991" y="4504039"/>
                        </a:cubicBezTo>
                        <a:cubicBezTo>
                          <a:pt x="242409" y="4515209"/>
                          <a:pt x="255158" y="4534346"/>
                          <a:pt x="270740" y="4542979"/>
                        </a:cubicBezTo>
                        <a:cubicBezTo>
                          <a:pt x="306062" y="4560443"/>
                          <a:pt x="338148" y="4567280"/>
                          <a:pt x="370486" y="4581919"/>
                        </a:cubicBezTo>
                        <a:cubicBezTo>
                          <a:pt x="441033" y="4606573"/>
                          <a:pt x="512977" y="4615855"/>
                          <a:pt x="598478" y="4633839"/>
                        </a:cubicBezTo>
                        <a:cubicBezTo>
                          <a:pt x="650182" y="4637835"/>
                          <a:pt x="700630" y="4664324"/>
                          <a:pt x="755223" y="4672778"/>
                        </a:cubicBezTo>
                        <a:cubicBezTo>
                          <a:pt x="808353" y="4684253"/>
                          <a:pt x="867826" y="4692766"/>
                          <a:pt x="911967" y="4698738"/>
                        </a:cubicBezTo>
                        <a:cubicBezTo>
                          <a:pt x="1017607" y="4714648"/>
                          <a:pt x="1165941" y="4757012"/>
                          <a:pt x="1268205" y="4750658"/>
                        </a:cubicBezTo>
                        <a:cubicBezTo>
                          <a:pt x="1370114" y="4725513"/>
                          <a:pt x="1541769" y="4794477"/>
                          <a:pt x="1652941" y="4776618"/>
                        </a:cubicBezTo>
                        <a:cubicBezTo>
                          <a:pt x="1878936" y="4785501"/>
                          <a:pt x="2081154" y="4766657"/>
                          <a:pt x="2279919" y="4724698"/>
                        </a:cubicBezTo>
                        <a:cubicBezTo>
                          <a:pt x="2306378" y="4719941"/>
                          <a:pt x="2496940" y="4608265"/>
                          <a:pt x="2522161" y="4594899"/>
                        </a:cubicBezTo>
                        <a:cubicBezTo>
                          <a:pt x="2532290" y="4578269"/>
                          <a:pt x="2547303" y="4557872"/>
                          <a:pt x="2564909" y="4542979"/>
                        </a:cubicBezTo>
                        <a:cubicBezTo>
                          <a:pt x="2643774" y="4460077"/>
                          <a:pt x="2652140" y="4475551"/>
                          <a:pt x="2721653" y="4387220"/>
                        </a:cubicBezTo>
                        <a:cubicBezTo>
                          <a:pt x="2793424" y="4290418"/>
                          <a:pt x="2948009" y="4024507"/>
                          <a:pt x="2963894" y="3984841"/>
                        </a:cubicBezTo>
                        <a:cubicBezTo>
                          <a:pt x="2974887" y="3947399"/>
                          <a:pt x="2998259" y="3903319"/>
                          <a:pt x="3006643" y="3855042"/>
                        </a:cubicBezTo>
                        <a:cubicBezTo>
                          <a:pt x="3023862" y="3815587"/>
                          <a:pt x="3055713" y="3755465"/>
                          <a:pt x="3063641" y="3712263"/>
                        </a:cubicBezTo>
                        <a:cubicBezTo>
                          <a:pt x="3068896" y="3694332"/>
                          <a:pt x="3069754" y="3668887"/>
                          <a:pt x="3077891" y="3647363"/>
                        </a:cubicBezTo>
                        <a:cubicBezTo>
                          <a:pt x="3102351" y="3568514"/>
                          <a:pt x="3123753" y="3483813"/>
                          <a:pt x="3149138" y="3400744"/>
                        </a:cubicBezTo>
                        <a:cubicBezTo>
                          <a:pt x="3154392" y="3350263"/>
                          <a:pt x="3153066" y="3305253"/>
                          <a:pt x="3163388" y="3257964"/>
                        </a:cubicBezTo>
                        <a:cubicBezTo>
                          <a:pt x="3173397" y="3145508"/>
                          <a:pt x="3191886" y="2920487"/>
                          <a:pt x="3191886" y="2920486"/>
                        </a:cubicBezTo>
                        <a:cubicBezTo>
                          <a:pt x="3173813" y="2607988"/>
                          <a:pt x="3152211" y="2250821"/>
                          <a:pt x="3149138" y="1959970"/>
                        </a:cubicBezTo>
                        <a:cubicBezTo>
                          <a:pt x="3148767" y="1911840"/>
                          <a:pt x="3117940" y="1855924"/>
                          <a:pt x="3106389" y="1817191"/>
                        </a:cubicBezTo>
                        <a:cubicBezTo>
                          <a:pt x="3101265" y="1774207"/>
                          <a:pt x="3085047" y="1722586"/>
                          <a:pt x="3077891" y="1674412"/>
                        </a:cubicBezTo>
                        <a:cubicBezTo>
                          <a:pt x="3030481" y="1490087"/>
                          <a:pt x="3035890" y="1538010"/>
                          <a:pt x="2978144" y="1349913"/>
                        </a:cubicBezTo>
                        <a:cubicBezTo>
                          <a:pt x="2966369" y="1295323"/>
                          <a:pt x="2952398" y="1240092"/>
                          <a:pt x="2935396" y="1194154"/>
                        </a:cubicBezTo>
                        <a:cubicBezTo>
                          <a:pt x="2925704" y="1171089"/>
                          <a:pt x="2929521" y="1148775"/>
                          <a:pt x="2921146" y="1129254"/>
                        </a:cubicBezTo>
                        <a:cubicBezTo>
                          <a:pt x="2905991" y="1091345"/>
                          <a:pt x="2890529" y="1053928"/>
                          <a:pt x="2878398" y="1012435"/>
                        </a:cubicBezTo>
                        <a:cubicBezTo>
                          <a:pt x="2867780" y="969426"/>
                          <a:pt x="2858450" y="933030"/>
                          <a:pt x="2849899" y="882635"/>
                        </a:cubicBezTo>
                        <a:cubicBezTo>
                          <a:pt x="2842379" y="848086"/>
                          <a:pt x="2830888" y="811303"/>
                          <a:pt x="2821399" y="778796"/>
                        </a:cubicBezTo>
                        <a:cubicBezTo>
                          <a:pt x="2816661" y="748494"/>
                          <a:pt x="2801567" y="719551"/>
                          <a:pt x="2792901" y="687936"/>
                        </a:cubicBezTo>
                        <a:cubicBezTo>
                          <a:pt x="2787160" y="663016"/>
                          <a:pt x="2784716" y="638140"/>
                          <a:pt x="2778651" y="610056"/>
                        </a:cubicBezTo>
                        <a:cubicBezTo>
                          <a:pt x="2764201" y="435679"/>
                          <a:pt x="2781884" y="682975"/>
                          <a:pt x="2750152" y="467277"/>
                        </a:cubicBezTo>
                        <a:cubicBezTo>
                          <a:pt x="2754259" y="395140"/>
                          <a:pt x="2772387" y="301741"/>
                          <a:pt x="2792901" y="220658"/>
                        </a:cubicBezTo>
                        <a:cubicBezTo>
                          <a:pt x="2800469" y="200528"/>
                          <a:pt x="2820881" y="192701"/>
                          <a:pt x="2835649" y="181718"/>
                        </a:cubicBezTo>
                        <a:cubicBezTo>
                          <a:pt x="2903081" y="100290"/>
                          <a:pt x="2827328" y="164062"/>
                          <a:pt x="2963894" y="103839"/>
                        </a:cubicBezTo>
                        <a:cubicBezTo>
                          <a:pt x="2990386" y="89333"/>
                          <a:pt x="3021909" y="69459"/>
                          <a:pt x="3049391" y="64899"/>
                        </a:cubicBezTo>
                        <a:cubicBezTo>
                          <a:pt x="3089426" y="59267"/>
                          <a:pt x="3132302" y="59867"/>
                          <a:pt x="3163388" y="51919"/>
                        </a:cubicBezTo>
                        <a:cubicBezTo>
                          <a:pt x="3489318" y="-6277"/>
                          <a:pt x="3188122" y="18272"/>
                          <a:pt x="3462626" y="0"/>
                        </a:cubicBezTo>
                        <a:cubicBezTo>
                          <a:pt x="3653984" y="-9461"/>
                          <a:pt x="3848994" y="-15257"/>
                          <a:pt x="4032607" y="12979"/>
                        </a:cubicBezTo>
                        <a:cubicBezTo>
                          <a:pt x="4152824" y="20373"/>
                          <a:pt x="4215750" y="43674"/>
                          <a:pt x="4331846" y="77879"/>
                        </a:cubicBezTo>
                        <a:cubicBezTo>
                          <a:pt x="4496344" y="111242"/>
                          <a:pt x="4478307" y="92810"/>
                          <a:pt x="4645335" y="142778"/>
                        </a:cubicBezTo>
                        <a:cubicBezTo>
                          <a:pt x="4726013" y="152218"/>
                          <a:pt x="4796004" y="197838"/>
                          <a:pt x="4873327" y="220658"/>
                        </a:cubicBezTo>
                        <a:cubicBezTo>
                          <a:pt x="5266578" y="388121"/>
                          <a:pt x="4699523" y="128805"/>
                          <a:pt x="5158317" y="311518"/>
                        </a:cubicBezTo>
                        <a:cubicBezTo>
                          <a:pt x="5238215" y="338992"/>
                          <a:pt x="5296606" y="355986"/>
                          <a:pt x="5386309" y="376418"/>
                        </a:cubicBezTo>
                        <a:cubicBezTo>
                          <a:pt x="5422927" y="393445"/>
                          <a:pt x="5470897" y="410021"/>
                          <a:pt x="5514554" y="428337"/>
                        </a:cubicBezTo>
                        <a:cubicBezTo>
                          <a:pt x="5552139" y="444851"/>
                          <a:pt x="5600479" y="457741"/>
                          <a:pt x="5642799" y="467277"/>
                        </a:cubicBezTo>
                        <a:cubicBezTo>
                          <a:pt x="5700352" y="482685"/>
                          <a:pt x="5788731" y="521420"/>
                          <a:pt x="5842292" y="545157"/>
                        </a:cubicBezTo>
                        <a:cubicBezTo>
                          <a:pt x="5877064" y="558887"/>
                          <a:pt x="5914960" y="570569"/>
                          <a:pt x="5956288" y="584097"/>
                        </a:cubicBezTo>
                        <a:cubicBezTo>
                          <a:pt x="6038118" y="603947"/>
                          <a:pt x="6049672" y="632582"/>
                          <a:pt x="6141531" y="661976"/>
                        </a:cubicBezTo>
                        <a:cubicBezTo>
                          <a:pt x="6230364" y="698894"/>
                          <a:pt x="6224995" y="685324"/>
                          <a:pt x="6326775" y="739856"/>
                        </a:cubicBezTo>
                        <a:cubicBezTo>
                          <a:pt x="6358280" y="759854"/>
                          <a:pt x="6394639" y="789912"/>
                          <a:pt x="6426521" y="804756"/>
                        </a:cubicBezTo>
                        <a:cubicBezTo>
                          <a:pt x="6457788" y="826354"/>
                          <a:pt x="6504484" y="840371"/>
                          <a:pt x="6540518" y="869655"/>
                        </a:cubicBezTo>
                        <a:cubicBezTo>
                          <a:pt x="6604561" y="907989"/>
                          <a:pt x="6724795" y="995230"/>
                          <a:pt x="6782759" y="1064354"/>
                        </a:cubicBezTo>
                        <a:cubicBezTo>
                          <a:pt x="6800020" y="1079502"/>
                          <a:pt x="6812938" y="1097763"/>
                          <a:pt x="6825508" y="1116274"/>
                        </a:cubicBezTo>
                        <a:cubicBezTo>
                          <a:pt x="6874750" y="1184224"/>
                          <a:pt x="6873785" y="1191670"/>
                          <a:pt x="6911005" y="1272033"/>
                        </a:cubicBezTo>
                        <a:cubicBezTo>
                          <a:pt x="6915052" y="1333147"/>
                          <a:pt x="6912807" y="1393385"/>
                          <a:pt x="6896755" y="1453753"/>
                        </a:cubicBezTo>
                        <a:cubicBezTo>
                          <a:pt x="6879121" y="1502426"/>
                          <a:pt x="6791333" y="1586751"/>
                          <a:pt x="6754260" y="1609512"/>
                        </a:cubicBezTo>
                        <a:cubicBezTo>
                          <a:pt x="6739692" y="1623268"/>
                          <a:pt x="6730064" y="1638561"/>
                          <a:pt x="6711511" y="1648452"/>
                        </a:cubicBezTo>
                        <a:cubicBezTo>
                          <a:pt x="6495983" y="1752951"/>
                          <a:pt x="6798356" y="1633995"/>
                          <a:pt x="6583266" y="1713352"/>
                        </a:cubicBezTo>
                        <a:cubicBezTo>
                          <a:pt x="6515701" y="1741092"/>
                          <a:pt x="6462539" y="1789829"/>
                          <a:pt x="6369524" y="1804211"/>
                        </a:cubicBezTo>
                        <a:cubicBezTo>
                          <a:pt x="6269107" y="1822424"/>
                          <a:pt x="6312994" y="1820154"/>
                          <a:pt x="6212779" y="1830171"/>
                        </a:cubicBezTo>
                        <a:cubicBezTo>
                          <a:pt x="6185789" y="1837607"/>
                          <a:pt x="6170334" y="1851317"/>
                          <a:pt x="6141531" y="1856131"/>
                        </a:cubicBezTo>
                        <a:cubicBezTo>
                          <a:pt x="5982709" y="1861657"/>
                          <a:pt x="5731559" y="1852839"/>
                          <a:pt x="5600051" y="1856131"/>
                        </a:cubicBezTo>
                        <a:cubicBezTo>
                          <a:pt x="5556029" y="1854459"/>
                          <a:pt x="5510352" y="1843975"/>
                          <a:pt x="5457556" y="1830171"/>
                        </a:cubicBezTo>
                        <a:cubicBezTo>
                          <a:pt x="5366803" y="1793349"/>
                          <a:pt x="5484125" y="1828545"/>
                          <a:pt x="5343560" y="1804211"/>
                        </a:cubicBezTo>
                        <a:cubicBezTo>
                          <a:pt x="5329998" y="1801349"/>
                          <a:pt x="5317195" y="1792289"/>
                          <a:pt x="5300812" y="1791231"/>
                        </a:cubicBezTo>
                        <a:cubicBezTo>
                          <a:pt x="5264530" y="1785482"/>
                          <a:pt x="5226076" y="1775085"/>
                          <a:pt x="5186816" y="1778251"/>
                        </a:cubicBezTo>
                        <a:cubicBezTo>
                          <a:pt x="5178075" y="1771914"/>
                          <a:pt x="5057702" y="1746994"/>
                          <a:pt x="5030071" y="1739311"/>
                        </a:cubicBezTo>
                        <a:cubicBezTo>
                          <a:pt x="4984955" y="1731819"/>
                          <a:pt x="4953940" y="1727018"/>
                          <a:pt x="4916075" y="1726332"/>
                        </a:cubicBezTo>
                        <a:cubicBezTo>
                          <a:pt x="4785245" y="1728417"/>
                          <a:pt x="4643272" y="1750508"/>
                          <a:pt x="4531339" y="1739311"/>
                        </a:cubicBezTo>
                        <a:cubicBezTo>
                          <a:pt x="4478836" y="1743449"/>
                          <a:pt x="4491709" y="1762974"/>
                          <a:pt x="4445842" y="1791231"/>
                        </a:cubicBezTo>
                        <a:cubicBezTo>
                          <a:pt x="4429463" y="1802871"/>
                          <a:pt x="4407195" y="1806633"/>
                          <a:pt x="4388844" y="1817191"/>
                        </a:cubicBezTo>
                        <a:cubicBezTo>
                          <a:pt x="4371842" y="1829681"/>
                          <a:pt x="4362359" y="1843933"/>
                          <a:pt x="4346095" y="1856131"/>
                        </a:cubicBezTo>
                        <a:cubicBezTo>
                          <a:pt x="4331545" y="1865464"/>
                          <a:pt x="4316884" y="1872307"/>
                          <a:pt x="4303347" y="1882091"/>
                        </a:cubicBezTo>
                        <a:cubicBezTo>
                          <a:pt x="4288447" y="1908518"/>
                          <a:pt x="4277435" y="1927138"/>
                          <a:pt x="4260598" y="1946990"/>
                        </a:cubicBezTo>
                        <a:cubicBezTo>
                          <a:pt x="4171448" y="2063406"/>
                          <a:pt x="4187516" y="2015988"/>
                          <a:pt x="4132353" y="2128710"/>
                        </a:cubicBezTo>
                        <a:cubicBezTo>
                          <a:pt x="4107276" y="2180108"/>
                          <a:pt x="4061105" y="2284469"/>
                          <a:pt x="4061105" y="2284469"/>
                        </a:cubicBezTo>
                        <a:cubicBezTo>
                          <a:pt x="4054022" y="2323215"/>
                          <a:pt x="4061254" y="2355373"/>
                          <a:pt x="4046856" y="2388309"/>
                        </a:cubicBezTo>
                        <a:cubicBezTo>
                          <a:pt x="4032152" y="2457553"/>
                          <a:pt x="3996547" y="2516566"/>
                          <a:pt x="3989858" y="2595988"/>
                        </a:cubicBezTo>
                        <a:cubicBezTo>
                          <a:pt x="3966676" y="2712370"/>
                          <a:pt x="3982781" y="2651718"/>
                          <a:pt x="3961360" y="2764727"/>
                        </a:cubicBezTo>
                        <a:cubicBezTo>
                          <a:pt x="3949246" y="2888088"/>
                          <a:pt x="3967767" y="3015954"/>
                          <a:pt x="3975608" y="3128165"/>
                        </a:cubicBezTo>
                        <a:cubicBezTo>
                          <a:pt x="3975076" y="3162210"/>
                          <a:pt x="3999936" y="3184140"/>
                          <a:pt x="4018357" y="3206045"/>
                        </a:cubicBezTo>
                        <a:cubicBezTo>
                          <a:pt x="4025312" y="3221993"/>
                          <a:pt x="4032521" y="3243299"/>
                          <a:pt x="4046856" y="3257964"/>
                        </a:cubicBezTo>
                        <a:cubicBezTo>
                          <a:pt x="4064756" y="3283780"/>
                          <a:pt x="4085374" y="3306079"/>
                          <a:pt x="4103854" y="3335845"/>
                        </a:cubicBezTo>
                        <a:cubicBezTo>
                          <a:pt x="4122749" y="3374008"/>
                          <a:pt x="4137726" y="3404824"/>
                          <a:pt x="4160852" y="3426704"/>
                        </a:cubicBezTo>
                        <a:cubicBezTo>
                          <a:pt x="4175430" y="3439979"/>
                          <a:pt x="4189183" y="3454515"/>
                          <a:pt x="4203600" y="3465643"/>
                        </a:cubicBezTo>
                        <a:cubicBezTo>
                          <a:pt x="4257093" y="3624865"/>
                          <a:pt x="4203420" y="3418251"/>
                          <a:pt x="4260598" y="3556503"/>
                        </a:cubicBezTo>
                        <a:cubicBezTo>
                          <a:pt x="4314964" y="3686513"/>
                          <a:pt x="4215696" y="3544855"/>
                          <a:pt x="4317597" y="3647363"/>
                        </a:cubicBezTo>
                        <a:cubicBezTo>
                          <a:pt x="4330157" y="3666832"/>
                          <a:pt x="4336585" y="3681290"/>
                          <a:pt x="4346095" y="3699283"/>
                        </a:cubicBezTo>
                        <a:cubicBezTo>
                          <a:pt x="4354018" y="3710565"/>
                          <a:pt x="4366916" y="3715981"/>
                          <a:pt x="4374595" y="3725242"/>
                        </a:cubicBezTo>
                        <a:cubicBezTo>
                          <a:pt x="4392662" y="3743650"/>
                          <a:pt x="4403920" y="3759241"/>
                          <a:pt x="4417343" y="3777162"/>
                        </a:cubicBezTo>
                        <a:cubicBezTo>
                          <a:pt x="4434188" y="3790902"/>
                          <a:pt x="4447273" y="3801459"/>
                          <a:pt x="4460092" y="3816102"/>
                        </a:cubicBezTo>
                        <a:cubicBezTo>
                          <a:pt x="4479089" y="3830558"/>
                          <a:pt x="4485508" y="3856920"/>
                          <a:pt x="4502840" y="3868022"/>
                        </a:cubicBezTo>
                        <a:cubicBezTo>
                          <a:pt x="4546910" y="3896005"/>
                          <a:pt x="4583502" y="3912323"/>
                          <a:pt x="4616835" y="3945901"/>
                        </a:cubicBezTo>
                        <a:cubicBezTo>
                          <a:pt x="4635033" y="3956013"/>
                          <a:pt x="4652121" y="3971633"/>
                          <a:pt x="4673834" y="3984841"/>
                        </a:cubicBezTo>
                        <a:cubicBezTo>
                          <a:pt x="4702939" y="3997874"/>
                          <a:pt x="4724763" y="4006823"/>
                          <a:pt x="4745082" y="4023781"/>
                        </a:cubicBezTo>
                        <a:cubicBezTo>
                          <a:pt x="4801641" y="4059054"/>
                          <a:pt x="4795160" y="4066840"/>
                          <a:pt x="4859077" y="4088681"/>
                        </a:cubicBezTo>
                        <a:cubicBezTo>
                          <a:pt x="4877142" y="4094006"/>
                          <a:pt x="4897638" y="4096270"/>
                          <a:pt x="4916075" y="4101661"/>
                        </a:cubicBezTo>
                        <a:cubicBezTo>
                          <a:pt x="4938009" y="4111301"/>
                          <a:pt x="4962714" y="4122253"/>
                          <a:pt x="4987322" y="4127621"/>
                        </a:cubicBezTo>
                        <a:cubicBezTo>
                          <a:pt x="5009482" y="4133803"/>
                          <a:pt x="5035029" y="4133449"/>
                          <a:pt x="5058570" y="4140600"/>
                        </a:cubicBezTo>
                        <a:cubicBezTo>
                          <a:pt x="5076490" y="4145459"/>
                          <a:pt x="5095037" y="4150449"/>
                          <a:pt x="5115569" y="4153580"/>
                        </a:cubicBezTo>
                        <a:cubicBezTo>
                          <a:pt x="5139672" y="4159627"/>
                          <a:pt x="5165742" y="4160817"/>
                          <a:pt x="5186816" y="4166561"/>
                        </a:cubicBezTo>
                        <a:cubicBezTo>
                          <a:pt x="5243065" y="4177645"/>
                          <a:pt x="5256365" y="4184484"/>
                          <a:pt x="5315061" y="4192520"/>
                        </a:cubicBezTo>
                        <a:cubicBezTo>
                          <a:pt x="5356605" y="4203099"/>
                          <a:pt x="5401469" y="4201362"/>
                          <a:pt x="5443307" y="4205500"/>
                        </a:cubicBezTo>
                        <a:cubicBezTo>
                          <a:pt x="5636267" y="4199482"/>
                          <a:pt x="5775378" y="4189326"/>
                          <a:pt x="5984788" y="4179541"/>
                        </a:cubicBezTo>
                        <a:cubicBezTo>
                          <a:pt x="6010246" y="4175831"/>
                          <a:pt x="6032643" y="4171243"/>
                          <a:pt x="6056035" y="4166561"/>
                        </a:cubicBezTo>
                        <a:cubicBezTo>
                          <a:pt x="6088763" y="4160612"/>
                          <a:pt x="6115913" y="4148803"/>
                          <a:pt x="6141531" y="4140600"/>
                        </a:cubicBezTo>
                        <a:cubicBezTo>
                          <a:pt x="6147624" y="4138597"/>
                          <a:pt x="6175741" y="4129365"/>
                          <a:pt x="6184281" y="4127621"/>
                        </a:cubicBezTo>
                        <a:cubicBezTo>
                          <a:pt x="6197754" y="4121417"/>
                          <a:pt x="6213407" y="4116994"/>
                          <a:pt x="6227029" y="4114641"/>
                        </a:cubicBezTo>
                        <a:cubicBezTo>
                          <a:pt x="6295317" y="4095750"/>
                          <a:pt x="6270551" y="4106453"/>
                          <a:pt x="6326775" y="4088681"/>
                        </a:cubicBezTo>
                        <a:cubicBezTo>
                          <a:pt x="6446881" y="4014014"/>
                          <a:pt x="6381827" y="4021111"/>
                          <a:pt x="6526268" y="4049741"/>
                        </a:cubicBezTo>
                        <a:cubicBezTo>
                          <a:pt x="6605372" y="4041910"/>
                          <a:pt x="6676708" y="4042724"/>
                          <a:pt x="6754260" y="4036761"/>
                        </a:cubicBezTo>
                        <a:cubicBezTo>
                          <a:pt x="6818952" y="4030678"/>
                          <a:pt x="6815570" y="4024503"/>
                          <a:pt x="6868256" y="4010802"/>
                        </a:cubicBezTo>
                        <a:cubicBezTo>
                          <a:pt x="6910015" y="4002913"/>
                          <a:pt x="6934281" y="4002279"/>
                          <a:pt x="6968003" y="3984841"/>
                        </a:cubicBezTo>
                        <a:cubicBezTo>
                          <a:pt x="6987821" y="3980300"/>
                          <a:pt x="7007232" y="3964068"/>
                          <a:pt x="7025000" y="3958882"/>
                        </a:cubicBezTo>
                        <a:cubicBezTo>
                          <a:pt x="7051562" y="3949649"/>
                          <a:pt x="7081806" y="3947751"/>
                          <a:pt x="7110498" y="3932921"/>
                        </a:cubicBezTo>
                        <a:cubicBezTo>
                          <a:pt x="7202129" y="3878200"/>
                          <a:pt x="7174583" y="3902818"/>
                          <a:pt x="7210244" y="3868022"/>
                        </a:cubicBezTo>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19">
            <a:extLst>
              <a:ext uri="{FF2B5EF4-FFF2-40B4-BE49-F238E27FC236}">
                <a16:creationId xmlns:a16="http://schemas.microsoft.com/office/drawing/2014/main" id="{C675BBFB-278D-5A4B-8B2D-E96AEC2D79A6}"/>
              </a:ext>
            </a:extLst>
          </p:cNvPr>
          <p:cNvSpPr txBox="1"/>
          <p:nvPr/>
        </p:nvSpPr>
        <p:spPr>
          <a:xfrm>
            <a:off x="8421481" y="5174808"/>
            <a:ext cx="2672463" cy="646331"/>
          </a:xfrm>
          <a:prstGeom prst="rect">
            <a:avLst/>
          </a:prstGeom>
          <a:solidFill>
            <a:schemeClr val="bg1"/>
          </a:solidFill>
          <a:ln w="57150">
            <a:solidFill>
              <a:srgbClr val="FF0000"/>
            </a:solidFill>
          </a:ln>
        </p:spPr>
        <p:txBody>
          <a:bodyPr wrap="none" rtlCol="0">
            <a:spAutoFit/>
          </a:bodyPr>
          <a:lstStyle/>
          <a:p>
            <a:r>
              <a:rPr lang="en-US" sz="3600" b="1" dirty="0">
                <a:solidFill>
                  <a:srgbClr val="FF0000"/>
                </a:solidFill>
                <a:latin typeface="American Typewriter" panose="02090604020004020304" pitchFamily="18" charset="77"/>
              </a:rPr>
              <a:t>THEORY 2</a:t>
            </a:r>
          </a:p>
        </p:txBody>
      </p:sp>
      <p:pic>
        <p:nvPicPr>
          <p:cNvPr id="6" name="Picture 5">
            <a:extLst>
              <a:ext uri="{FF2B5EF4-FFF2-40B4-BE49-F238E27FC236}">
                <a16:creationId xmlns:a16="http://schemas.microsoft.com/office/drawing/2014/main" id="{E7C8C38E-4584-2943-B08C-FFD9A38637FA}"/>
              </a:ext>
            </a:extLst>
          </p:cNvPr>
          <p:cNvPicPr>
            <a:picLocks noChangeAspect="1"/>
          </p:cNvPicPr>
          <p:nvPr/>
        </p:nvPicPr>
        <p:blipFill>
          <a:blip r:embed="rId3"/>
          <a:stretch>
            <a:fillRect/>
          </a:stretch>
        </p:blipFill>
        <p:spPr>
          <a:xfrm>
            <a:off x="845188" y="1592214"/>
            <a:ext cx="1509987" cy="1744156"/>
          </a:xfrm>
          <a:prstGeom prst="rect">
            <a:avLst/>
          </a:prstGeom>
        </p:spPr>
      </p:pic>
      <p:pic>
        <p:nvPicPr>
          <p:cNvPr id="7" name="Picture 6">
            <a:extLst>
              <a:ext uri="{FF2B5EF4-FFF2-40B4-BE49-F238E27FC236}">
                <a16:creationId xmlns:a16="http://schemas.microsoft.com/office/drawing/2014/main" id="{335E45F5-CAE8-044B-BE5F-C26E8C244F9A}"/>
              </a:ext>
            </a:extLst>
          </p:cNvPr>
          <p:cNvPicPr>
            <a:picLocks noChangeAspect="1"/>
          </p:cNvPicPr>
          <p:nvPr/>
        </p:nvPicPr>
        <p:blipFill>
          <a:blip r:embed="rId4"/>
          <a:stretch>
            <a:fillRect/>
          </a:stretch>
        </p:blipFill>
        <p:spPr>
          <a:xfrm>
            <a:off x="3350277" y="1975958"/>
            <a:ext cx="2400697" cy="2057740"/>
          </a:xfrm>
          <a:prstGeom prst="rect">
            <a:avLst/>
          </a:prstGeom>
        </p:spPr>
      </p:pic>
      <p:pic>
        <p:nvPicPr>
          <p:cNvPr id="4" name="Picture 3" descr="A person sitting at a table&#10;&#10;Description automatically generated">
            <a:extLst>
              <a:ext uri="{FF2B5EF4-FFF2-40B4-BE49-F238E27FC236}">
                <a16:creationId xmlns:a16="http://schemas.microsoft.com/office/drawing/2014/main" id="{95D69D6C-BAC4-4242-BF4D-0216913EBA38}"/>
              </a:ext>
            </a:extLst>
          </p:cNvPr>
          <p:cNvPicPr>
            <a:picLocks noChangeAspect="1"/>
          </p:cNvPicPr>
          <p:nvPr/>
        </p:nvPicPr>
        <p:blipFill>
          <a:blip r:embed="rId5"/>
          <a:stretch>
            <a:fillRect/>
          </a:stretch>
        </p:blipFill>
        <p:spPr>
          <a:xfrm>
            <a:off x="695558" y="4544052"/>
            <a:ext cx="2072217" cy="1574422"/>
          </a:xfrm>
          <a:prstGeom prst="rect">
            <a:avLst/>
          </a:prstGeom>
        </p:spPr>
      </p:pic>
      <p:pic>
        <p:nvPicPr>
          <p:cNvPr id="11" name="Picture 10" descr="A picture containing green, table, white, holding&#10;&#10;Description automatically generated">
            <a:extLst>
              <a:ext uri="{FF2B5EF4-FFF2-40B4-BE49-F238E27FC236}">
                <a16:creationId xmlns:a16="http://schemas.microsoft.com/office/drawing/2014/main" id="{E03C48C5-FE0A-E24A-BE35-6E6820042B0B}"/>
              </a:ext>
            </a:extLst>
          </p:cNvPr>
          <p:cNvPicPr>
            <a:picLocks noChangeAspect="1"/>
          </p:cNvPicPr>
          <p:nvPr/>
        </p:nvPicPr>
        <p:blipFill>
          <a:blip r:embed="rId6"/>
          <a:stretch>
            <a:fillRect/>
          </a:stretch>
        </p:blipFill>
        <p:spPr>
          <a:xfrm>
            <a:off x="5882210" y="4527491"/>
            <a:ext cx="1727732" cy="1294635"/>
          </a:xfrm>
          <a:prstGeom prst="rect">
            <a:avLst/>
          </a:prstGeom>
        </p:spPr>
      </p:pic>
      <p:sp>
        <p:nvSpPr>
          <p:cNvPr id="14" name="TextBox 13">
            <a:extLst>
              <a:ext uri="{FF2B5EF4-FFF2-40B4-BE49-F238E27FC236}">
                <a16:creationId xmlns:a16="http://schemas.microsoft.com/office/drawing/2014/main" id="{D05046D3-F73E-7F42-AC17-8CD8A88E6188}"/>
              </a:ext>
            </a:extLst>
          </p:cNvPr>
          <p:cNvSpPr txBox="1"/>
          <p:nvPr/>
        </p:nvSpPr>
        <p:spPr>
          <a:xfrm>
            <a:off x="6746076" y="2035332"/>
            <a:ext cx="2672463" cy="646331"/>
          </a:xfrm>
          <a:prstGeom prst="rect">
            <a:avLst/>
          </a:prstGeom>
          <a:solidFill>
            <a:schemeClr val="bg1"/>
          </a:solidFill>
          <a:ln w="57150">
            <a:solidFill>
              <a:srgbClr val="FF0000"/>
            </a:solidFill>
          </a:ln>
        </p:spPr>
        <p:txBody>
          <a:bodyPr wrap="none" rtlCol="0">
            <a:spAutoFit/>
          </a:bodyPr>
          <a:lstStyle/>
          <a:p>
            <a:r>
              <a:rPr lang="en-US" sz="3600" b="1" dirty="0">
                <a:solidFill>
                  <a:srgbClr val="FF0000"/>
                </a:solidFill>
                <a:latin typeface="American Typewriter" panose="02090604020004020304" pitchFamily="18" charset="77"/>
              </a:rPr>
              <a:t>THEORY 1</a:t>
            </a:r>
          </a:p>
        </p:txBody>
      </p:sp>
      <p:pic>
        <p:nvPicPr>
          <p:cNvPr id="13" name="Picture 12" descr="A monkey sitting in front of a window&#10;&#10;Description automatically generated">
            <a:extLst>
              <a:ext uri="{FF2B5EF4-FFF2-40B4-BE49-F238E27FC236}">
                <a16:creationId xmlns:a16="http://schemas.microsoft.com/office/drawing/2014/main" id="{AA3A2E05-229F-5145-92DB-1F0FAF2FF05C}"/>
              </a:ext>
            </a:extLst>
          </p:cNvPr>
          <p:cNvPicPr>
            <a:picLocks noChangeAspect="1"/>
          </p:cNvPicPr>
          <p:nvPr/>
        </p:nvPicPr>
        <p:blipFill>
          <a:blip r:embed="rId7"/>
          <a:stretch>
            <a:fillRect/>
          </a:stretch>
        </p:blipFill>
        <p:spPr>
          <a:xfrm>
            <a:off x="3342939" y="5265786"/>
            <a:ext cx="1727732" cy="1304268"/>
          </a:xfrm>
          <a:prstGeom prst="rect">
            <a:avLst/>
          </a:prstGeom>
        </p:spPr>
      </p:pic>
      <p:cxnSp>
        <p:nvCxnSpPr>
          <p:cNvPr id="16" name="Straight Connector 15">
            <a:extLst>
              <a:ext uri="{FF2B5EF4-FFF2-40B4-BE49-F238E27FC236}">
                <a16:creationId xmlns:a16="http://schemas.microsoft.com/office/drawing/2014/main" id="{67FDFC08-73F9-AA4F-863F-679A63050FA0}"/>
              </a:ext>
            </a:extLst>
          </p:cNvPr>
          <p:cNvCxnSpPr>
            <a:cxnSpLocks/>
          </p:cNvCxnSpPr>
          <p:nvPr/>
        </p:nvCxnSpPr>
        <p:spPr>
          <a:xfrm flipH="1">
            <a:off x="11127810" y="5096456"/>
            <a:ext cx="1439030" cy="232188"/>
          </a:xfrm>
          <a:prstGeom prst="line">
            <a:avLst/>
          </a:prstGeom>
          <a:ln w="1016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7C2F5D2F-CAD9-8D49-9292-D207E66F2DCA}"/>
              </a:ext>
            </a:extLst>
          </p:cNvPr>
          <p:cNvCxnSpPr>
            <a:cxnSpLocks/>
            <a:stCxn id="18" idx="0"/>
          </p:cNvCxnSpPr>
          <p:nvPr/>
        </p:nvCxnSpPr>
        <p:spPr>
          <a:xfrm flipH="1" flipV="1">
            <a:off x="1674872" y="3365696"/>
            <a:ext cx="120320" cy="299570"/>
          </a:xfrm>
          <a:prstGeom prst="line">
            <a:avLst/>
          </a:prstGeom>
          <a:ln w="101600">
            <a:solidFill>
              <a:schemeClr val="tx1"/>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9087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0" grpId="0" animBg="1"/>
      <p:bldP spid="1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1BE0A0-FB32-0E4A-A623-87E80C61AE07}"/>
              </a:ext>
            </a:extLst>
          </p:cNvPr>
          <p:cNvSpPr>
            <a:spLocks noGrp="1"/>
          </p:cNvSpPr>
          <p:nvPr>
            <p:ph type="title"/>
          </p:nvPr>
        </p:nvSpPr>
        <p:spPr/>
        <p:txBody>
          <a:bodyPr/>
          <a:lstStyle/>
          <a:p>
            <a:r>
              <a:rPr lang="en-US" dirty="0"/>
              <a:t>Dr. Molly Lewis</a:t>
            </a:r>
          </a:p>
        </p:txBody>
      </p:sp>
      <p:sp>
        <p:nvSpPr>
          <p:cNvPr id="11" name="Content Placeholder 10">
            <a:extLst>
              <a:ext uri="{FF2B5EF4-FFF2-40B4-BE49-F238E27FC236}">
                <a16:creationId xmlns:a16="http://schemas.microsoft.com/office/drawing/2014/main" id="{EFA6D3DB-C07F-4F48-AD1D-FB1A5C18ADE6}"/>
              </a:ext>
            </a:extLst>
          </p:cNvPr>
          <p:cNvSpPr>
            <a:spLocks noGrp="1"/>
          </p:cNvSpPr>
          <p:nvPr>
            <p:ph idx="1"/>
          </p:nvPr>
        </p:nvSpPr>
        <p:spPr>
          <a:xfrm>
            <a:off x="838200" y="1825624"/>
            <a:ext cx="6322255" cy="5032375"/>
          </a:xfrm>
        </p:spPr>
        <p:txBody>
          <a:bodyPr>
            <a:normAutofit/>
          </a:bodyPr>
          <a:lstStyle/>
          <a:p>
            <a:r>
              <a:rPr lang="en-US" dirty="0"/>
              <a:t>Psychologist interested in understanding how languages are learned and change over time</a:t>
            </a:r>
          </a:p>
          <a:p>
            <a:r>
              <a:rPr lang="en-US" dirty="0"/>
              <a:t>PhD from Stanford University in Developmental Psychology</a:t>
            </a:r>
          </a:p>
          <a:p>
            <a:r>
              <a:rPr lang="en-US" dirty="0"/>
              <a:t>In my own research, use combination of classical experimental methods and large scale data</a:t>
            </a:r>
          </a:p>
          <a:p>
            <a:r>
              <a:rPr lang="en-US" dirty="0"/>
              <a:t>Care a lot about open science and tools for open science</a:t>
            </a:r>
          </a:p>
          <a:p>
            <a:endParaRPr lang="en-US" dirty="0"/>
          </a:p>
        </p:txBody>
      </p:sp>
      <p:sp>
        <p:nvSpPr>
          <p:cNvPr id="6" name="AutoShape 6" descr="Father reading to son.">
            <a:extLst>
              <a:ext uri="{FF2B5EF4-FFF2-40B4-BE49-F238E27FC236}">
                <a16:creationId xmlns:a16="http://schemas.microsoft.com/office/drawing/2014/main" id="{AACCA17D-DCB9-A746-B67F-A4DE4E438C8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 name="Picture 6">
            <a:extLst>
              <a:ext uri="{FF2B5EF4-FFF2-40B4-BE49-F238E27FC236}">
                <a16:creationId xmlns:a16="http://schemas.microsoft.com/office/drawing/2014/main" id="{9FDE6F6C-8DDA-3041-B5D6-1E211DAF59E7}"/>
              </a:ext>
            </a:extLst>
          </p:cNvPr>
          <p:cNvPicPr>
            <a:picLocks noChangeAspect="1"/>
          </p:cNvPicPr>
          <p:nvPr/>
        </p:nvPicPr>
        <p:blipFill>
          <a:blip r:embed="rId3"/>
          <a:stretch>
            <a:fillRect/>
          </a:stretch>
        </p:blipFill>
        <p:spPr>
          <a:xfrm>
            <a:off x="7748953" y="1825625"/>
            <a:ext cx="3475710" cy="2317140"/>
          </a:xfrm>
          <a:prstGeom prst="rect">
            <a:avLst/>
          </a:prstGeom>
        </p:spPr>
      </p:pic>
      <p:pic>
        <p:nvPicPr>
          <p:cNvPr id="8" name="Picture 7">
            <a:extLst>
              <a:ext uri="{FF2B5EF4-FFF2-40B4-BE49-F238E27FC236}">
                <a16:creationId xmlns:a16="http://schemas.microsoft.com/office/drawing/2014/main" id="{8B542453-E99F-5A44-ACB0-E2D79A27EC28}"/>
              </a:ext>
            </a:extLst>
          </p:cNvPr>
          <p:cNvPicPr>
            <a:picLocks noChangeAspect="1"/>
          </p:cNvPicPr>
          <p:nvPr/>
        </p:nvPicPr>
        <p:blipFill>
          <a:blip r:embed="rId4"/>
          <a:stretch>
            <a:fillRect/>
          </a:stretch>
        </p:blipFill>
        <p:spPr>
          <a:xfrm>
            <a:off x="7585176" y="4219269"/>
            <a:ext cx="3639487" cy="2317140"/>
          </a:xfrm>
          <a:prstGeom prst="rect">
            <a:avLst/>
          </a:prstGeom>
        </p:spPr>
      </p:pic>
    </p:spTree>
    <p:extLst>
      <p:ext uri="{BB962C8B-B14F-4D97-AF65-F5344CB8AC3E}">
        <p14:creationId xmlns:p14="http://schemas.microsoft.com/office/powerpoint/2010/main" val="1077636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BD3C40-B1C4-354A-AFDD-8142AB0D53DA}"/>
              </a:ext>
            </a:extLst>
          </p:cNvPr>
          <p:cNvSpPr>
            <a:spLocks noGrp="1"/>
          </p:cNvSpPr>
          <p:nvPr>
            <p:ph type="title"/>
          </p:nvPr>
        </p:nvSpPr>
        <p:spPr>
          <a:xfrm>
            <a:off x="671981" y="365125"/>
            <a:ext cx="10515600" cy="1325563"/>
          </a:xfrm>
        </p:spPr>
        <p:txBody>
          <a:bodyPr/>
          <a:lstStyle/>
          <a:p>
            <a:r>
              <a:rPr lang="en-US" dirty="0"/>
              <a:t>The Scientific Process is </a:t>
            </a:r>
            <a:r>
              <a:rPr lang="en-US" b="1" dirty="0"/>
              <a:t>cumulative</a:t>
            </a:r>
          </a:p>
        </p:txBody>
      </p:sp>
      <p:pic>
        <p:nvPicPr>
          <p:cNvPr id="6" name="Picture 5" descr="A close up of a map&#10;&#10;Description automatically generated">
            <a:extLst>
              <a:ext uri="{FF2B5EF4-FFF2-40B4-BE49-F238E27FC236}">
                <a16:creationId xmlns:a16="http://schemas.microsoft.com/office/drawing/2014/main" id="{28203619-C821-0543-8FB0-0411D0124DA8}"/>
              </a:ext>
            </a:extLst>
          </p:cNvPr>
          <p:cNvPicPr>
            <a:picLocks noChangeAspect="1"/>
          </p:cNvPicPr>
          <p:nvPr/>
        </p:nvPicPr>
        <p:blipFill>
          <a:blip r:embed="rId3"/>
          <a:stretch>
            <a:fillRect/>
          </a:stretch>
        </p:blipFill>
        <p:spPr>
          <a:xfrm>
            <a:off x="671981" y="2924629"/>
            <a:ext cx="4255694" cy="2055130"/>
          </a:xfrm>
          <a:prstGeom prst="rect">
            <a:avLst/>
          </a:prstGeom>
        </p:spPr>
      </p:pic>
      <p:pic>
        <p:nvPicPr>
          <p:cNvPr id="7" name="Picture 6">
            <a:extLst>
              <a:ext uri="{FF2B5EF4-FFF2-40B4-BE49-F238E27FC236}">
                <a16:creationId xmlns:a16="http://schemas.microsoft.com/office/drawing/2014/main" id="{4C379DC5-4FB2-2746-AA25-8B32B3340454}"/>
              </a:ext>
            </a:extLst>
          </p:cNvPr>
          <p:cNvPicPr>
            <a:picLocks noChangeAspect="1"/>
          </p:cNvPicPr>
          <p:nvPr/>
        </p:nvPicPr>
        <p:blipFill>
          <a:blip r:embed="rId4"/>
          <a:stretch>
            <a:fillRect/>
          </a:stretch>
        </p:blipFill>
        <p:spPr>
          <a:xfrm>
            <a:off x="5516161" y="1690688"/>
            <a:ext cx="2781172" cy="2035495"/>
          </a:xfrm>
          <a:prstGeom prst="rect">
            <a:avLst/>
          </a:prstGeom>
        </p:spPr>
      </p:pic>
      <p:pic>
        <p:nvPicPr>
          <p:cNvPr id="8" name="Picture 7">
            <a:extLst>
              <a:ext uri="{FF2B5EF4-FFF2-40B4-BE49-F238E27FC236}">
                <a16:creationId xmlns:a16="http://schemas.microsoft.com/office/drawing/2014/main" id="{85DE8F53-FD41-5B42-AD7C-A1414F4DB90E}"/>
              </a:ext>
            </a:extLst>
          </p:cNvPr>
          <p:cNvPicPr>
            <a:picLocks noChangeAspect="1"/>
          </p:cNvPicPr>
          <p:nvPr/>
        </p:nvPicPr>
        <p:blipFill>
          <a:blip r:embed="rId5"/>
          <a:stretch>
            <a:fillRect/>
          </a:stretch>
        </p:blipFill>
        <p:spPr>
          <a:xfrm>
            <a:off x="5516161" y="4189648"/>
            <a:ext cx="5899946" cy="2517310"/>
          </a:xfrm>
          <a:prstGeom prst="rect">
            <a:avLst/>
          </a:prstGeom>
        </p:spPr>
      </p:pic>
    </p:spTree>
    <p:extLst>
      <p:ext uri="{BB962C8B-B14F-4D97-AF65-F5344CB8AC3E}">
        <p14:creationId xmlns:p14="http://schemas.microsoft.com/office/powerpoint/2010/main" val="15933267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88A7E6-A22F-1C4D-8E45-7EDC872B68CF}"/>
              </a:ext>
            </a:extLst>
          </p:cNvPr>
          <p:cNvSpPr>
            <a:spLocks noGrp="1"/>
          </p:cNvSpPr>
          <p:nvPr>
            <p:ph type="title"/>
          </p:nvPr>
        </p:nvSpPr>
        <p:spPr>
          <a:xfrm>
            <a:off x="567266" y="259337"/>
            <a:ext cx="10515600" cy="1325563"/>
          </a:xfrm>
        </p:spPr>
        <p:txBody>
          <a:bodyPr/>
          <a:lstStyle/>
          <a:p>
            <a:r>
              <a:rPr lang="en-US" dirty="0"/>
              <a:t>Cumulative science is hard</a:t>
            </a:r>
          </a:p>
        </p:txBody>
      </p:sp>
      <p:sp>
        <p:nvSpPr>
          <p:cNvPr id="3" name="Content Placeholder 2">
            <a:extLst>
              <a:ext uri="{FF2B5EF4-FFF2-40B4-BE49-F238E27FC236}">
                <a16:creationId xmlns:a16="http://schemas.microsoft.com/office/drawing/2014/main" id="{306C307A-6E21-4146-AF24-15844BD5F3FE}"/>
              </a:ext>
            </a:extLst>
          </p:cNvPr>
          <p:cNvSpPr>
            <a:spLocks noGrp="1"/>
          </p:cNvSpPr>
          <p:nvPr>
            <p:ph idx="1"/>
          </p:nvPr>
        </p:nvSpPr>
        <p:spPr>
          <a:xfrm>
            <a:off x="507999" y="1503873"/>
            <a:ext cx="10515600" cy="4351338"/>
          </a:xfrm>
        </p:spPr>
        <p:txBody>
          <a:bodyPr/>
          <a:lstStyle/>
          <a:p>
            <a:pPr marL="0" indent="0">
              <a:buNone/>
            </a:pPr>
            <a:r>
              <a:rPr lang="en-US" dirty="0"/>
              <a:t>Sometimes doesn’t always work the way it should….</a:t>
            </a:r>
          </a:p>
        </p:txBody>
      </p:sp>
      <p:sp>
        <p:nvSpPr>
          <p:cNvPr id="4" name="TextBox 3">
            <a:extLst>
              <a:ext uri="{FF2B5EF4-FFF2-40B4-BE49-F238E27FC236}">
                <a16:creationId xmlns:a16="http://schemas.microsoft.com/office/drawing/2014/main" id="{8ABBD364-FB37-774B-97B1-55E8DB528280}"/>
              </a:ext>
            </a:extLst>
          </p:cNvPr>
          <p:cNvSpPr txBox="1"/>
          <p:nvPr/>
        </p:nvSpPr>
        <p:spPr>
          <a:xfrm>
            <a:off x="567266" y="5288290"/>
            <a:ext cx="10515600" cy="1384995"/>
          </a:xfrm>
          <a:prstGeom prst="rect">
            <a:avLst/>
          </a:prstGeom>
          <a:noFill/>
        </p:spPr>
        <p:txBody>
          <a:bodyPr wrap="square" rtlCol="0">
            <a:spAutoFit/>
          </a:bodyPr>
          <a:lstStyle/>
          <a:p>
            <a:endParaRPr lang="en-US" sz="2800" dirty="0">
              <a:latin typeface="Avenir Book" panose="02000503020000020003" pitchFamily="2" charset="0"/>
            </a:endParaRPr>
          </a:p>
          <a:p>
            <a:r>
              <a:rPr lang="en-US" sz="2800" dirty="0">
                <a:latin typeface="Avenir Book" panose="02000503020000020003" pitchFamily="2" charset="0"/>
              </a:rPr>
              <a:t>This class is about learning how to think of </a:t>
            </a:r>
            <a:r>
              <a:rPr lang="en-US" sz="2800" b="1" dirty="0">
                <a:latin typeface="Avenir Book" panose="02000503020000020003" pitchFamily="2" charset="0"/>
              </a:rPr>
              <a:t>psychology as a cumulative science</a:t>
            </a:r>
            <a:r>
              <a:rPr lang="en-US" sz="2800" dirty="0">
                <a:latin typeface="Avenir Book" panose="02000503020000020003" pitchFamily="2" charset="0"/>
              </a:rPr>
              <a:t>, and learning </a:t>
            </a:r>
            <a:r>
              <a:rPr lang="en-US" sz="2800" b="1" dirty="0">
                <a:latin typeface="Avenir Book" panose="02000503020000020003" pitchFamily="2" charset="0"/>
              </a:rPr>
              <a:t>practical methods </a:t>
            </a:r>
            <a:r>
              <a:rPr lang="en-US" sz="2800" dirty="0">
                <a:latin typeface="Avenir Book" panose="02000503020000020003" pitchFamily="2" charset="0"/>
              </a:rPr>
              <a:t>for doing so.</a:t>
            </a:r>
          </a:p>
        </p:txBody>
      </p:sp>
      <p:pic>
        <p:nvPicPr>
          <p:cNvPr id="6" name="Picture 5">
            <a:extLst>
              <a:ext uri="{FF2B5EF4-FFF2-40B4-BE49-F238E27FC236}">
                <a16:creationId xmlns:a16="http://schemas.microsoft.com/office/drawing/2014/main" id="{3AED8B0F-E94F-4B45-B7A4-D9767A5646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202" y="2296151"/>
            <a:ext cx="7131325" cy="1299634"/>
          </a:xfrm>
          <a:prstGeom prst="rect">
            <a:avLst/>
          </a:prstGeom>
        </p:spPr>
      </p:pic>
      <p:pic>
        <p:nvPicPr>
          <p:cNvPr id="5" name="Picture 4">
            <a:extLst>
              <a:ext uri="{FF2B5EF4-FFF2-40B4-BE49-F238E27FC236}">
                <a16:creationId xmlns:a16="http://schemas.microsoft.com/office/drawing/2014/main" id="{EB474F0B-10FF-384D-9B26-B24CE2F515D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59232" y="3166047"/>
            <a:ext cx="5002364" cy="1299634"/>
          </a:xfrm>
          <a:prstGeom prst="rect">
            <a:avLst/>
          </a:prstGeom>
        </p:spPr>
      </p:pic>
      <p:pic>
        <p:nvPicPr>
          <p:cNvPr id="10" name="Picture 9" descr="A picture containing knife&#10;&#10;Description automatically generated">
            <a:extLst>
              <a:ext uri="{FF2B5EF4-FFF2-40B4-BE49-F238E27FC236}">
                <a16:creationId xmlns:a16="http://schemas.microsoft.com/office/drawing/2014/main" id="{02F15EC7-A545-B841-A4E9-AFC10256B949}"/>
              </a:ext>
            </a:extLst>
          </p:cNvPr>
          <p:cNvPicPr>
            <a:picLocks noChangeAspect="1"/>
          </p:cNvPicPr>
          <p:nvPr/>
        </p:nvPicPr>
        <p:blipFill>
          <a:blip r:embed="rId5"/>
          <a:stretch>
            <a:fillRect/>
          </a:stretch>
        </p:blipFill>
        <p:spPr>
          <a:xfrm>
            <a:off x="4290999" y="4107647"/>
            <a:ext cx="7993931" cy="1253350"/>
          </a:xfrm>
          <a:prstGeom prst="rect">
            <a:avLst/>
          </a:prstGeom>
        </p:spPr>
      </p:pic>
      <p:pic>
        <p:nvPicPr>
          <p:cNvPr id="11" name="Picture 10" descr="A picture containing knife&#10;&#10;Description automatically generated">
            <a:extLst>
              <a:ext uri="{FF2B5EF4-FFF2-40B4-BE49-F238E27FC236}">
                <a16:creationId xmlns:a16="http://schemas.microsoft.com/office/drawing/2014/main" id="{82CCEF15-3EB9-AE44-BFD3-DAC33DD28914}"/>
              </a:ext>
            </a:extLst>
          </p:cNvPr>
          <p:cNvPicPr>
            <a:picLocks noChangeAspect="1"/>
          </p:cNvPicPr>
          <p:nvPr/>
        </p:nvPicPr>
        <p:blipFill>
          <a:blip r:embed="rId6"/>
          <a:stretch>
            <a:fillRect/>
          </a:stretch>
        </p:blipFill>
        <p:spPr>
          <a:xfrm>
            <a:off x="5821687" y="2897188"/>
            <a:ext cx="6270111" cy="954528"/>
          </a:xfrm>
          <a:prstGeom prst="rect">
            <a:avLst/>
          </a:prstGeom>
        </p:spPr>
      </p:pic>
    </p:spTree>
    <p:extLst>
      <p:ext uri="{BB962C8B-B14F-4D97-AF65-F5344CB8AC3E}">
        <p14:creationId xmlns:p14="http://schemas.microsoft.com/office/powerpoint/2010/main" val="4103901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3AD532-3A87-D349-BB80-8B6EDB686AEC}"/>
              </a:ext>
            </a:extLst>
          </p:cNvPr>
          <p:cNvSpPr>
            <a:spLocks noGrp="1"/>
          </p:cNvSpPr>
          <p:nvPr>
            <p:ph type="title"/>
          </p:nvPr>
        </p:nvSpPr>
        <p:spPr/>
        <p:txBody>
          <a:bodyPr/>
          <a:lstStyle/>
          <a:p>
            <a:r>
              <a:rPr lang="en-US" dirty="0"/>
              <a:t>Overview of course</a:t>
            </a:r>
          </a:p>
        </p:txBody>
      </p:sp>
      <p:sp>
        <p:nvSpPr>
          <p:cNvPr id="3" name="Content Placeholder 2">
            <a:extLst>
              <a:ext uri="{FF2B5EF4-FFF2-40B4-BE49-F238E27FC236}">
                <a16:creationId xmlns:a16="http://schemas.microsoft.com/office/drawing/2014/main" id="{733862EB-3A4F-F24A-B444-CA17373E3064}"/>
              </a:ext>
            </a:extLst>
          </p:cNvPr>
          <p:cNvSpPr>
            <a:spLocks noGrp="1"/>
          </p:cNvSpPr>
          <p:nvPr>
            <p:ph idx="1"/>
          </p:nvPr>
        </p:nvSpPr>
        <p:spPr/>
        <p:txBody>
          <a:bodyPr>
            <a:normAutofit/>
          </a:bodyPr>
          <a:lstStyle/>
          <a:p>
            <a:pPr marL="571500" indent="-571500">
              <a:buFont typeface="+mj-lt"/>
              <a:buAutoNum type="arabicParenR"/>
            </a:pPr>
            <a:r>
              <a:rPr lang="en-US" sz="3200" b="1" dirty="0"/>
              <a:t>Philosophy of Cumulative Science</a:t>
            </a:r>
          </a:p>
          <a:p>
            <a:pPr marL="571500" indent="-571500">
              <a:buFont typeface="+mj-lt"/>
              <a:buAutoNum type="arabicParenR"/>
            </a:pPr>
            <a:r>
              <a:rPr lang="en-US" sz="3200" b="1" dirty="0"/>
              <a:t>The Single Experiment </a:t>
            </a:r>
            <a:r>
              <a:rPr lang="en-US" sz="3200" dirty="0"/>
              <a:t>– Experimental design, tools in R for working with data and plotting data, reproducibility</a:t>
            </a:r>
          </a:p>
          <a:p>
            <a:pPr marL="571500" indent="-571500">
              <a:buFont typeface="+mj-lt"/>
              <a:buAutoNum type="arabicParenR"/>
            </a:pPr>
            <a:r>
              <a:rPr lang="en-US" sz="3200" b="1" dirty="0"/>
              <a:t>Repeating an Experiment </a:t>
            </a:r>
            <a:r>
              <a:rPr lang="en-US" sz="3200" dirty="0"/>
              <a:t>– Intro to statistical concepts, replication of experiments</a:t>
            </a:r>
          </a:p>
          <a:p>
            <a:pPr marL="571500" indent="-571500">
              <a:buFont typeface="+mj-lt"/>
              <a:buAutoNum type="arabicParenR"/>
            </a:pPr>
            <a:r>
              <a:rPr lang="en-US" sz="3200" b="1" dirty="0"/>
              <a:t>Aggregating Many Experiments </a:t>
            </a:r>
            <a:r>
              <a:rPr lang="en-US" sz="3200" dirty="0"/>
              <a:t>– Meta-analysis</a:t>
            </a:r>
          </a:p>
        </p:txBody>
      </p:sp>
    </p:spTree>
    <p:extLst>
      <p:ext uri="{BB962C8B-B14F-4D97-AF65-F5344CB8AC3E}">
        <p14:creationId xmlns:p14="http://schemas.microsoft.com/office/powerpoint/2010/main" val="40125339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8D7B4E-FE15-7049-9EAB-1B1E3F1BCB63}"/>
              </a:ext>
            </a:extLst>
          </p:cNvPr>
          <p:cNvSpPr>
            <a:spLocks noGrp="1"/>
          </p:cNvSpPr>
          <p:nvPr>
            <p:ph type="title"/>
          </p:nvPr>
        </p:nvSpPr>
        <p:spPr/>
        <p:txBody>
          <a:bodyPr/>
          <a:lstStyle/>
          <a:p>
            <a:r>
              <a:rPr lang="en-US" dirty="0"/>
              <a:t>Course Logistics </a:t>
            </a:r>
          </a:p>
        </p:txBody>
      </p:sp>
      <p:sp>
        <p:nvSpPr>
          <p:cNvPr id="3" name="Content Placeholder 2">
            <a:extLst>
              <a:ext uri="{FF2B5EF4-FFF2-40B4-BE49-F238E27FC236}">
                <a16:creationId xmlns:a16="http://schemas.microsoft.com/office/drawing/2014/main" id="{189D3116-1945-2F45-A05B-2FE6F8DBE6D6}"/>
              </a:ext>
            </a:extLst>
          </p:cNvPr>
          <p:cNvSpPr>
            <a:spLocks noGrp="1"/>
          </p:cNvSpPr>
          <p:nvPr>
            <p:ph idx="1"/>
          </p:nvPr>
        </p:nvSpPr>
        <p:spPr/>
        <p:txBody>
          <a:bodyPr/>
          <a:lstStyle/>
          <a:p>
            <a:pPr marL="0" indent="0">
              <a:buNone/>
            </a:pPr>
            <a:r>
              <a:rPr lang="en-US" sz="3600" dirty="0"/>
              <a:t>Website: </a:t>
            </a:r>
            <a:r>
              <a:rPr lang="en-US" sz="3600" dirty="0">
                <a:hlinkClick r:id="rId2"/>
              </a:rPr>
              <a:t>https://cumulativescience.netlify.com/</a:t>
            </a:r>
            <a:endParaRPr lang="en-US" sz="3600" dirty="0"/>
          </a:p>
          <a:p>
            <a:pPr marL="0" indent="0">
              <a:buNone/>
            </a:pPr>
            <a:endParaRPr lang="en-US" sz="3600" dirty="0"/>
          </a:p>
          <a:p>
            <a:pPr marL="0" indent="0">
              <a:buNone/>
            </a:pPr>
            <a:r>
              <a:rPr lang="en-US" sz="3600" dirty="0"/>
              <a:t>Includes schedule and readings, contact info, grading and other policies</a:t>
            </a:r>
          </a:p>
          <a:p>
            <a:pPr marL="0" indent="0">
              <a:buNone/>
            </a:pPr>
            <a:endParaRPr lang="en-US" sz="3600" dirty="0"/>
          </a:p>
          <a:p>
            <a:pPr marL="0" indent="0">
              <a:buNone/>
            </a:pPr>
            <a:r>
              <a:rPr lang="en-US" sz="3600" dirty="0"/>
              <a:t>Please read!!</a:t>
            </a:r>
          </a:p>
          <a:p>
            <a:endParaRPr lang="en-US" dirty="0"/>
          </a:p>
        </p:txBody>
      </p:sp>
    </p:spTree>
    <p:extLst>
      <p:ext uri="{BB962C8B-B14F-4D97-AF65-F5344CB8AC3E}">
        <p14:creationId xmlns:p14="http://schemas.microsoft.com/office/powerpoint/2010/main" val="11024360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EB3248-3340-4647-968A-CC73C1BD724E}"/>
              </a:ext>
            </a:extLst>
          </p:cNvPr>
          <p:cNvSpPr>
            <a:spLocks noGrp="1"/>
          </p:cNvSpPr>
          <p:nvPr>
            <p:ph type="title"/>
          </p:nvPr>
        </p:nvSpPr>
        <p:spPr/>
        <p:txBody>
          <a:bodyPr/>
          <a:lstStyle/>
          <a:p>
            <a:r>
              <a:rPr lang="en-US" dirty="0"/>
              <a:t>Course Components</a:t>
            </a:r>
          </a:p>
        </p:txBody>
      </p:sp>
      <p:sp>
        <p:nvSpPr>
          <p:cNvPr id="3" name="Content Placeholder 2">
            <a:extLst>
              <a:ext uri="{FF2B5EF4-FFF2-40B4-BE49-F238E27FC236}">
                <a16:creationId xmlns:a16="http://schemas.microsoft.com/office/drawing/2014/main" id="{C8D6E94B-D320-1842-8AAE-C1C1DDCC3393}"/>
              </a:ext>
            </a:extLst>
          </p:cNvPr>
          <p:cNvSpPr>
            <a:spLocks noGrp="1"/>
          </p:cNvSpPr>
          <p:nvPr>
            <p:ph idx="1"/>
          </p:nvPr>
        </p:nvSpPr>
        <p:spPr/>
        <p:txBody>
          <a:bodyPr>
            <a:normAutofit lnSpcReduction="10000"/>
          </a:bodyPr>
          <a:lstStyle/>
          <a:p>
            <a:r>
              <a:rPr lang="en-US" dirty="0"/>
              <a:t>Lecture MW; Lab F (Porter 332P)</a:t>
            </a:r>
          </a:p>
          <a:p>
            <a:pPr lvl="1"/>
            <a:r>
              <a:rPr lang="en-US" dirty="0"/>
              <a:t>Some lecturing, some interactive</a:t>
            </a:r>
          </a:p>
          <a:p>
            <a:pPr lvl="1"/>
            <a:r>
              <a:rPr lang="en-US" dirty="0"/>
              <a:t>Encouraged to bring your laptop to lab </a:t>
            </a:r>
          </a:p>
          <a:p>
            <a:r>
              <a:rPr lang="en-US" dirty="0"/>
              <a:t>8 assignments </a:t>
            </a:r>
          </a:p>
          <a:p>
            <a:pPr lvl="1"/>
            <a:r>
              <a:rPr lang="en-US" dirty="0"/>
              <a:t>Typically due Thursday at noon</a:t>
            </a:r>
          </a:p>
          <a:p>
            <a:pPr lvl="1"/>
            <a:r>
              <a:rPr lang="en-US" dirty="0"/>
              <a:t>Must be completed individually, but can work with others </a:t>
            </a:r>
          </a:p>
          <a:p>
            <a:pPr lvl="1"/>
            <a:r>
              <a:rPr lang="en-US" dirty="0"/>
              <a:t>Focus on R using </a:t>
            </a:r>
            <a:r>
              <a:rPr lang="en-US" dirty="0" err="1"/>
              <a:t>Rstudio.cloud</a:t>
            </a:r>
            <a:r>
              <a:rPr lang="en-US" dirty="0"/>
              <a:t> (more in lab on Friday)</a:t>
            </a:r>
          </a:p>
          <a:p>
            <a:r>
              <a:rPr lang="en-US" dirty="0"/>
              <a:t>Take home midterm (completed individually)</a:t>
            </a:r>
          </a:p>
          <a:p>
            <a:r>
              <a:rPr lang="en-US" dirty="0"/>
              <a:t>Final project: Meta-analysis (completed in teams)</a:t>
            </a:r>
          </a:p>
          <a:p>
            <a:r>
              <a:rPr lang="en-US" dirty="0"/>
              <a:t>Participation</a:t>
            </a:r>
          </a:p>
          <a:p>
            <a:endParaRPr lang="en-US" dirty="0"/>
          </a:p>
        </p:txBody>
      </p:sp>
    </p:spTree>
    <p:extLst>
      <p:ext uri="{BB962C8B-B14F-4D97-AF65-F5344CB8AC3E}">
        <p14:creationId xmlns:p14="http://schemas.microsoft.com/office/powerpoint/2010/main" val="21523196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30D63C-D12E-F445-85F8-6481F77EBE52}"/>
              </a:ext>
            </a:extLst>
          </p:cNvPr>
          <p:cNvSpPr>
            <a:spLocks noGrp="1"/>
          </p:cNvSpPr>
          <p:nvPr>
            <p:ph type="title"/>
          </p:nvPr>
        </p:nvSpPr>
        <p:spPr/>
        <p:txBody>
          <a:bodyPr/>
          <a:lstStyle/>
          <a:p>
            <a:r>
              <a:rPr lang="en-US" dirty="0"/>
              <a:t>Class expectations</a:t>
            </a:r>
          </a:p>
        </p:txBody>
      </p:sp>
      <p:sp>
        <p:nvSpPr>
          <p:cNvPr id="3" name="Content Placeholder 2">
            <a:extLst>
              <a:ext uri="{FF2B5EF4-FFF2-40B4-BE49-F238E27FC236}">
                <a16:creationId xmlns:a16="http://schemas.microsoft.com/office/drawing/2014/main" id="{48B86DB3-9166-CB4F-B6A2-ABA645AC42D9}"/>
              </a:ext>
            </a:extLst>
          </p:cNvPr>
          <p:cNvSpPr>
            <a:spLocks noGrp="1"/>
          </p:cNvSpPr>
          <p:nvPr>
            <p:ph idx="1"/>
          </p:nvPr>
        </p:nvSpPr>
        <p:spPr/>
        <p:txBody>
          <a:bodyPr>
            <a:normAutofit/>
          </a:bodyPr>
          <a:lstStyle/>
          <a:p>
            <a:r>
              <a:rPr lang="en-US" b="1" dirty="0"/>
              <a:t>Do the readings </a:t>
            </a:r>
            <a:r>
              <a:rPr lang="en-US" dirty="0"/>
              <a:t>– some of them will be hard</a:t>
            </a:r>
          </a:p>
          <a:p>
            <a:r>
              <a:rPr lang="en-US" b="1" dirty="0"/>
              <a:t>Say things! </a:t>
            </a:r>
            <a:r>
              <a:rPr lang="en-US" dirty="0"/>
              <a:t>Answer my questions and respond to others’ questions/comments in class</a:t>
            </a:r>
          </a:p>
          <a:p>
            <a:r>
              <a:rPr lang="en-US" b="1" dirty="0"/>
              <a:t>Come to office hours </a:t>
            </a:r>
            <a:r>
              <a:rPr lang="en-US" dirty="0"/>
              <a:t>when you’re having trouble with something related to the course or just want to chat about something you find interesting related to the course</a:t>
            </a:r>
          </a:p>
          <a:p>
            <a:r>
              <a:rPr lang="en-US" b="1" dirty="0"/>
              <a:t>Willingness to learn</a:t>
            </a:r>
            <a:r>
              <a:rPr lang="en-US" dirty="0"/>
              <a:t> to program in R (no experience expected!)</a:t>
            </a:r>
          </a:p>
          <a:p>
            <a:r>
              <a:rPr lang="en-US" dirty="0"/>
              <a:t>Please </a:t>
            </a:r>
            <a:r>
              <a:rPr lang="en-US" b="1" dirty="0"/>
              <a:t>refrain from texting </a:t>
            </a:r>
            <a:r>
              <a:rPr lang="en-US" dirty="0"/>
              <a:t>or using your computer for anything other than coursework during class.</a:t>
            </a:r>
          </a:p>
        </p:txBody>
      </p:sp>
    </p:spTree>
    <p:extLst>
      <p:ext uri="{BB962C8B-B14F-4D97-AF65-F5344CB8AC3E}">
        <p14:creationId xmlns:p14="http://schemas.microsoft.com/office/powerpoint/2010/main" val="29040712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FD534E-AE00-9646-A5E2-47A948D8105F}"/>
              </a:ext>
            </a:extLst>
          </p:cNvPr>
          <p:cNvSpPr>
            <a:spLocks noGrp="1"/>
          </p:cNvSpPr>
          <p:nvPr>
            <p:ph type="title"/>
          </p:nvPr>
        </p:nvSpPr>
        <p:spPr>
          <a:xfrm>
            <a:off x="531632" y="365125"/>
            <a:ext cx="10515600" cy="1325563"/>
          </a:xfrm>
        </p:spPr>
        <p:txBody>
          <a:bodyPr/>
          <a:lstStyle/>
          <a:p>
            <a:r>
              <a:rPr lang="en-US" dirty="0"/>
              <a:t>How to contact us </a:t>
            </a:r>
          </a:p>
        </p:txBody>
      </p:sp>
      <p:pic>
        <p:nvPicPr>
          <p:cNvPr id="4" name="Picture 3" descr="A picture containing knife&#10;&#10;Description automatically generated">
            <a:extLst>
              <a:ext uri="{FF2B5EF4-FFF2-40B4-BE49-F238E27FC236}">
                <a16:creationId xmlns:a16="http://schemas.microsoft.com/office/drawing/2014/main" id="{B4386B31-86BB-FC4D-A430-FCF1652A040D}"/>
              </a:ext>
            </a:extLst>
          </p:cNvPr>
          <p:cNvPicPr>
            <a:picLocks noChangeAspect="1"/>
          </p:cNvPicPr>
          <p:nvPr/>
        </p:nvPicPr>
        <p:blipFill>
          <a:blip r:embed="rId2"/>
          <a:stretch>
            <a:fillRect/>
          </a:stretch>
        </p:blipFill>
        <p:spPr>
          <a:xfrm>
            <a:off x="531632" y="2942759"/>
            <a:ext cx="5564368" cy="2181233"/>
          </a:xfrm>
          <a:prstGeom prst="rect">
            <a:avLst/>
          </a:prstGeom>
        </p:spPr>
      </p:pic>
      <p:pic>
        <p:nvPicPr>
          <p:cNvPr id="6" name="Picture 5" descr="A picture containing knife, bird, table&#10;&#10;Description automatically generated">
            <a:extLst>
              <a:ext uri="{FF2B5EF4-FFF2-40B4-BE49-F238E27FC236}">
                <a16:creationId xmlns:a16="http://schemas.microsoft.com/office/drawing/2014/main" id="{A50DD7AF-A47B-A045-982E-13AB4FC22152}"/>
              </a:ext>
            </a:extLst>
          </p:cNvPr>
          <p:cNvPicPr>
            <a:picLocks noChangeAspect="1"/>
          </p:cNvPicPr>
          <p:nvPr/>
        </p:nvPicPr>
        <p:blipFill>
          <a:blip r:embed="rId3"/>
          <a:stretch>
            <a:fillRect/>
          </a:stretch>
        </p:blipFill>
        <p:spPr>
          <a:xfrm>
            <a:off x="6453939" y="2911179"/>
            <a:ext cx="5738061" cy="2132536"/>
          </a:xfrm>
          <a:prstGeom prst="rect">
            <a:avLst/>
          </a:prstGeom>
        </p:spPr>
      </p:pic>
      <p:sp>
        <p:nvSpPr>
          <p:cNvPr id="8" name="TextBox 7">
            <a:extLst>
              <a:ext uri="{FF2B5EF4-FFF2-40B4-BE49-F238E27FC236}">
                <a16:creationId xmlns:a16="http://schemas.microsoft.com/office/drawing/2014/main" id="{AFB00A9B-4C5B-0A4A-8DC9-84B1B7AEC122}"/>
              </a:ext>
            </a:extLst>
          </p:cNvPr>
          <p:cNvSpPr txBox="1"/>
          <p:nvPr/>
        </p:nvSpPr>
        <p:spPr>
          <a:xfrm>
            <a:off x="659296" y="1793503"/>
            <a:ext cx="2191626" cy="523220"/>
          </a:xfrm>
          <a:prstGeom prst="rect">
            <a:avLst/>
          </a:prstGeom>
          <a:noFill/>
        </p:spPr>
        <p:txBody>
          <a:bodyPr wrap="none" rtlCol="0">
            <a:spAutoFit/>
          </a:bodyPr>
          <a:lstStyle/>
          <a:p>
            <a:r>
              <a:rPr lang="en-US" sz="2800" dirty="0">
                <a:latin typeface="Avenir Book" panose="02000503020000020003" pitchFamily="2" charset="0"/>
              </a:rPr>
              <a:t>Email is best</a:t>
            </a:r>
          </a:p>
        </p:txBody>
      </p:sp>
    </p:spTree>
    <p:extLst>
      <p:ext uri="{BB962C8B-B14F-4D97-AF65-F5344CB8AC3E}">
        <p14:creationId xmlns:p14="http://schemas.microsoft.com/office/powerpoint/2010/main" val="413329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870D68-6E3A-D647-AF6F-C598ECA44FF5}"/>
              </a:ext>
            </a:extLst>
          </p:cNvPr>
          <p:cNvSpPr>
            <a:spLocks noGrp="1"/>
          </p:cNvSpPr>
          <p:nvPr>
            <p:ph type="title"/>
          </p:nvPr>
        </p:nvSpPr>
        <p:spPr/>
        <p:txBody>
          <a:bodyPr/>
          <a:lstStyle/>
          <a:p>
            <a:r>
              <a:rPr lang="en-US" dirty="0"/>
              <a:t>Qs about </a:t>
            </a:r>
            <a:r>
              <a:rPr lang="en-US" dirty="0" err="1"/>
              <a:t>logisitics</a:t>
            </a:r>
            <a:endParaRPr lang="en-US" dirty="0"/>
          </a:p>
        </p:txBody>
      </p:sp>
      <p:sp>
        <p:nvSpPr>
          <p:cNvPr id="3" name="Content Placeholder 2">
            <a:extLst>
              <a:ext uri="{FF2B5EF4-FFF2-40B4-BE49-F238E27FC236}">
                <a16:creationId xmlns:a16="http://schemas.microsoft.com/office/drawing/2014/main" id="{FAE947DC-881D-6847-8F12-F1AA5DEC8F2D}"/>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42278886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EEC33C4-823B-584F-8F8D-4DD5C285568B}"/>
              </a:ext>
            </a:extLst>
          </p:cNvPr>
          <p:cNvSpPr/>
          <p:nvPr/>
        </p:nvSpPr>
        <p:spPr>
          <a:xfrm>
            <a:off x="0" y="0"/>
            <a:ext cx="12192000" cy="1617785"/>
          </a:xfrm>
          <a:prstGeom prst="rect">
            <a:avLst/>
          </a:prstGeom>
          <a:solidFill>
            <a:srgbClr val="00B050">
              <a:alpha val="51000"/>
            </a:srgbClr>
          </a:solidFill>
          <a:ln w="317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DDE72EC-5CD8-AB45-A4B7-FF53484B4781}"/>
              </a:ext>
            </a:extLst>
          </p:cNvPr>
          <p:cNvSpPr>
            <a:spLocks noGrp="1"/>
          </p:cNvSpPr>
          <p:nvPr>
            <p:ph type="title"/>
          </p:nvPr>
        </p:nvSpPr>
        <p:spPr>
          <a:xfrm>
            <a:off x="416168" y="107218"/>
            <a:ext cx="10515600" cy="1325563"/>
          </a:xfrm>
        </p:spPr>
        <p:txBody>
          <a:bodyPr/>
          <a:lstStyle/>
          <a:p>
            <a:r>
              <a:rPr lang="en-US" dirty="0"/>
              <a:t>Next Time: What does the process of cumulative science actually look like?</a:t>
            </a:r>
          </a:p>
        </p:txBody>
      </p:sp>
      <p:sp>
        <p:nvSpPr>
          <p:cNvPr id="3" name="Content Placeholder 2">
            <a:extLst>
              <a:ext uri="{FF2B5EF4-FFF2-40B4-BE49-F238E27FC236}">
                <a16:creationId xmlns:a16="http://schemas.microsoft.com/office/drawing/2014/main" id="{81BCF28D-17E1-6640-8571-6EBCD0321629}"/>
              </a:ext>
            </a:extLst>
          </p:cNvPr>
          <p:cNvSpPr>
            <a:spLocks noGrp="1"/>
          </p:cNvSpPr>
          <p:nvPr>
            <p:ph idx="1"/>
          </p:nvPr>
        </p:nvSpPr>
        <p:spPr>
          <a:xfrm>
            <a:off x="312931" y="2094920"/>
            <a:ext cx="5890848" cy="4351338"/>
          </a:xfrm>
        </p:spPr>
        <p:txBody>
          <a:bodyPr>
            <a:normAutofit/>
          </a:bodyPr>
          <a:lstStyle/>
          <a:p>
            <a:r>
              <a:rPr lang="en-US" dirty="0"/>
              <a:t>Reading #1: Philosophy of cumulative science (Pearson)</a:t>
            </a:r>
          </a:p>
          <a:p>
            <a:endParaRPr lang="en-US" dirty="0"/>
          </a:p>
          <a:p>
            <a:r>
              <a:rPr lang="en-US" dirty="0"/>
              <a:t>Reading # 2 Nuts and bolts of science (</a:t>
            </a:r>
            <a:r>
              <a:rPr lang="en-US" dirty="0" err="1"/>
              <a:t>Nosek</a:t>
            </a:r>
            <a:r>
              <a:rPr lang="en-US" dirty="0"/>
              <a:t> et al)</a:t>
            </a:r>
          </a:p>
          <a:p>
            <a:endParaRPr lang="en-US" dirty="0"/>
          </a:p>
          <a:p>
            <a:r>
              <a:rPr lang="en-US" dirty="0"/>
              <a:t>Complete short survey: </a:t>
            </a:r>
            <a:r>
              <a:rPr lang="en-US" dirty="0">
                <a:solidFill>
                  <a:srgbClr val="0432FF"/>
                </a:solidFill>
              </a:rPr>
              <a:t>https://</a:t>
            </a:r>
            <a:r>
              <a:rPr lang="en-US" dirty="0" err="1">
                <a:solidFill>
                  <a:srgbClr val="0432FF"/>
                </a:solidFill>
              </a:rPr>
              <a:t>tinyurl.com</a:t>
            </a:r>
            <a:r>
              <a:rPr lang="en-US" dirty="0">
                <a:solidFill>
                  <a:srgbClr val="0432FF"/>
                </a:solidFill>
              </a:rPr>
              <a:t>/MRM-survey</a:t>
            </a:r>
            <a:endParaRPr lang="en-US" dirty="0"/>
          </a:p>
          <a:p>
            <a:endParaRPr lang="en-US" dirty="0"/>
          </a:p>
        </p:txBody>
      </p:sp>
      <p:pic>
        <p:nvPicPr>
          <p:cNvPr id="6" name="Picture 5" descr="A screenshot of a social media post&#10;&#10;Description automatically generated">
            <a:extLst>
              <a:ext uri="{FF2B5EF4-FFF2-40B4-BE49-F238E27FC236}">
                <a16:creationId xmlns:a16="http://schemas.microsoft.com/office/drawing/2014/main" id="{BBFC0A6F-C981-3F41-9314-2EF3403F32AE}"/>
              </a:ext>
            </a:extLst>
          </p:cNvPr>
          <p:cNvPicPr>
            <a:picLocks noChangeAspect="1"/>
          </p:cNvPicPr>
          <p:nvPr/>
        </p:nvPicPr>
        <p:blipFill rotWithShape="1">
          <a:blip r:embed="rId3"/>
          <a:srcRect t="37416"/>
          <a:stretch/>
        </p:blipFill>
        <p:spPr>
          <a:xfrm>
            <a:off x="6389958" y="4223664"/>
            <a:ext cx="5650141" cy="2527118"/>
          </a:xfrm>
          <a:prstGeom prst="rect">
            <a:avLst/>
          </a:prstGeom>
        </p:spPr>
      </p:pic>
      <p:pic>
        <p:nvPicPr>
          <p:cNvPr id="7" name="Picture 6" descr="A picture containing food, lotion, bottle&#10;&#10;Description automatically generated">
            <a:extLst>
              <a:ext uri="{FF2B5EF4-FFF2-40B4-BE49-F238E27FC236}">
                <a16:creationId xmlns:a16="http://schemas.microsoft.com/office/drawing/2014/main" id="{A9427EBB-ED52-D04A-A6AE-C5BFDE44860C}"/>
              </a:ext>
            </a:extLst>
          </p:cNvPr>
          <p:cNvPicPr>
            <a:picLocks noChangeAspect="1"/>
          </p:cNvPicPr>
          <p:nvPr/>
        </p:nvPicPr>
        <p:blipFill>
          <a:blip r:embed="rId4"/>
          <a:stretch>
            <a:fillRect/>
          </a:stretch>
        </p:blipFill>
        <p:spPr>
          <a:xfrm>
            <a:off x="7452305" y="1987260"/>
            <a:ext cx="3266807" cy="2051400"/>
          </a:xfrm>
          <a:prstGeom prst="rect">
            <a:avLst/>
          </a:prstGeom>
        </p:spPr>
      </p:pic>
    </p:spTree>
    <p:extLst>
      <p:ext uri="{BB962C8B-B14F-4D97-AF65-F5344CB8AC3E}">
        <p14:creationId xmlns:p14="http://schemas.microsoft.com/office/powerpoint/2010/main" val="4321436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9482D7C-3D90-5C4E-BE02-87D70222F968}"/>
              </a:ext>
            </a:extLst>
          </p:cNvPr>
          <p:cNvSpPr>
            <a:spLocks noGrp="1"/>
          </p:cNvSpPr>
          <p:nvPr>
            <p:ph idx="1"/>
          </p:nvPr>
        </p:nvSpPr>
        <p:spPr>
          <a:xfrm>
            <a:off x="400878" y="1060312"/>
            <a:ext cx="11188148" cy="4351338"/>
          </a:xfrm>
        </p:spPr>
        <p:txBody>
          <a:bodyPr/>
          <a:lstStyle/>
          <a:p>
            <a:pPr marL="0" indent="0">
              <a:buNone/>
            </a:pPr>
            <a:r>
              <a:rPr lang="en-US" sz="4800" u="sng" dirty="0"/>
              <a:t>Introduction survey</a:t>
            </a:r>
            <a:r>
              <a:rPr lang="en-US" sz="4800" dirty="0"/>
              <a:t>: </a:t>
            </a:r>
          </a:p>
          <a:p>
            <a:pPr marL="0" indent="0">
              <a:buNone/>
            </a:pPr>
            <a:r>
              <a:rPr lang="en-US" sz="4800" dirty="0">
                <a:solidFill>
                  <a:srgbClr val="0432FF"/>
                </a:solidFill>
              </a:rPr>
              <a:t>https://</a:t>
            </a:r>
            <a:r>
              <a:rPr lang="en-US" sz="4800" dirty="0" err="1">
                <a:solidFill>
                  <a:srgbClr val="0432FF"/>
                </a:solidFill>
              </a:rPr>
              <a:t>tinyurl.com</a:t>
            </a:r>
            <a:r>
              <a:rPr lang="en-US" sz="4800" dirty="0">
                <a:solidFill>
                  <a:srgbClr val="0432FF"/>
                </a:solidFill>
              </a:rPr>
              <a:t>/MRM-survey</a:t>
            </a:r>
          </a:p>
          <a:p>
            <a:pPr marL="0" indent="0">
              <a:buNone/>
            </a:pPr>
            <a:br>
              <a:rPr lang="en-US" sz="4800" dirty="0"/>
            </a:br>
            <a:r>
              <a:rPr lang="en-US" sz="4800" u="sng" dirty="0"/>
              <a:t>Course website</a:t>
            </a:r>
            <a:r>
              <a:rPr lang="en-US" sz="4800" dirty="0"/>
              <a:t>:</a:t>
            </a:r>
          </a:p>
          <a:p>
            <a:pPr marL="0" indent="0">
              <a:buNone/>
            </a:pPr>
            <a:r>
              <a:rPr lang="en-US" sz="4800" dirty="0">
                <a:solidFill>
                  <a:srgbClr val="0432FF"/>
                </a:solidFill>
              </a:rPr>
              <a:t>https://cumulativescience.netlify.com/</a:t>
            </a:r>
          </a:p>
          <a:p>
            <a:pPr marL="0" indent="0">
              <a:buNone/>
            </a:pPr>
            <a:endParaRPr lang="en-US" sz="4000" dirty="0"/>
          </a:p>
          <a:p>
            <a:pPr marL="0" indent="0">
              <a:buNone/>
            </a:pPr>
            <a:endParaRPr lang="en-US" dirty="0"/>
          </a:p>
          <a:p>
            <a:pPr marL="0" indent="0">
              <a:buNone/>
            </a:pPr>
            <a:endParaRPr lang="en-US" dirty="0"/>
          </a:p>
          <a:p>
            <a:endParaRPr lang="en-US" dirty="0"/>
          </a:p>
        </p:txBody>
      </p:sp>
    </p:spTree>
    <p:extLst>
      <p:ext uri="{BB962C8B-B14F-4D97-AF65-F5344CB8AC3E}">
        <p14:creationId xmlns:p14="http://schemas.microsoft.com/office/powerpoint/2010/main" val="42005192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5195E9-35CF-324F-BC08-107B860C797C}"/>
              </a:ext>
            </a:extLst>
          </p:cNvPr>
          <p:cNvSpPr>
            <a:spLocks noGrp="1"/>
          </p:cNvSpPr>
          <p:nvPr>
            <p:ph type="title"/>
          </p:nvPr>
        </p:nvSpPr>
        <p:spPr>
          <a:xfrm>
            <a:off x="838200" y="365125"/>
            <a:ext cx="10515600" cy="1325563"/>
          </a:xfrm>
        </p:spPr>
        <p:txBody>
          <a:bodyPr>
            <a:normAutofit/>
          </a:bodyPr>
          <a:lstStyle/>
          <a:p>
            <a:r>
              <a:rPr lang="en-US" dirty="0"/>
              <a:t>TA: </a:t>
            </a:r>
            <a:r>
              <a:rPr lang="en-US" dirty="0" err="1"/>
              <a:t>Jaeah</a:t>
            </a:r>
            <a:r>
              <a:rPr lang="en-US" dirty="0"/>
              <a:t> Kim</a:t>
            </a:r>
          </a:p>
        </p:txBody>
      </p:sp>
      <p:sp>
        <p:nvSpPr>
          <p:cNvPr id="3" name="Rectangle 2">
            <a:extLst>
              <a:ext uri="{FF2B5EF4-FFF2-40B4-BE49-F238E27FC236}">
                <a16:creationId xmlns:a16="http://schemas.microsoft.com/office/drawing/2014/main" id="{D161D670-3556-F840-8B9A-25CFD31391C8}"/>
              </a:ext>
            </a:extLst>
          </p:cNvPr>
          <p:cNvSpPr/>
          <p:nvPr/>
        </p:nvSpPr>
        <p:spPr>
          <a:xfrm>
            <a:off x="4215623" y="2016421"/>
            <a:ext cx="7699513" cy="3970318"/>
          </a:xfrm>
          <a:prstGeom prst="rect">
            <a:avLst/>
          </a:prstGeom>
        </p:spPr>
        <p:txBody>
          <a:bodyPr wrap="square">
            <a:spAutoFit/>
          </a:bodyPr>
          <a:lstStyle/>
          <a:p>
            <a:pPr marL="285750" indent="-285750">
              <a:buFont typeface="Arial" panose="020B0604020202020204" pitchFamily="34" charset="0"/>
              <a:buChar char="•"/>
            </a:pPr>
            <a:r>
              <a:rPr lang="en-US" sz="2800" dirty="0">
                <a:solidFill>
                  <a:srgbClr val="222222"/>
                </a:solidFill>
                <a:latin typeface="Avenir Book" panose="02000503020000020003" pitchFamily="2" charset="0"/>
              </a:rPr>
              <a:t>4th year PhD student in the Psychology department. </a:t>
            </a:r>
          </a:p>
          <a:p>
            <a:pPr marL="285750" indent="-285750">
              <a:buFont typeface="Arial" panose="020B0604020202020204" pitchFamily="34" charset="0"/>
              <a:buChar char="•"/>
            </a:pPr>
            <a:r>
              <a:rPr lang="en-US" sz="2800" dirty="0">
                <a:solidFill>
                  <a:srgbClr val="222222"/>
                </a:solidFill>
                <a:latin typeface="Avenir Book" panose="02000503020000020003" pitchFamily="2" charset="0"/>
              </a:rPr>
              <a:t>Did my undergrad at Carnegie Mellon University as well.</a:t>
            </a:r>
          </a:p>
          <a:p>
            <a:pPr marL="285750" indent="-285750">
              <a:buFont typeface="Arial" panose="020B0604020202020204" pitchFamily="34" charset="0"/>
              <a:buChar char="•"/>
            </a:pPr>
            <a:r>
              <a:rPr lang="en-US" sz="2800" dirty="0">
                <a:solidFill>
                  <a:srgbClr val="222222"/>
                </a:solidFill>
                <a:latin typeface="Avenir Book" panose="02000503020000020003" pitchFamily="2" charset="0"/>
              </a:rPr>
              <a:t>Currently interested in seeing how we can measure attentional states from eye-tracking data and studying how some attentional abilities might develop over childhood (especially between ages 3 and 5).</a:t>
            </a:r>
            <a:endParaRPr lang="en-US" sz="2800" b="0" i="0" dirty="0">
              <a:solidFill>
                <a:srgbClr val="222222"/>
              </a:solidFill>
              <a:effectLst/>
              <a:latin typeface="Avenir Book" panose="02000503020000020003" pitchFamily="2" charset="0"/>
            </a:endParaRPr>
          </a:p>
        </p:txBody>
      </p:sp>
      <p:pic>
        <p:nvPicPr>
          <p:cNvPr id="4" name="Picture 3">
            <a:extLst>
              <a:ext uri="{FF2B5EF4-FFF2-40B4-BE49-F238E27FC236}">
                <a16:creationId xmlns:a16="http://schemas.microsoft.com/office/drawing/2014/main" id="{FDEFCCE8-9D65-9347-B320-6788D42713C1}"/>
              </a:ext>
            </a:extLst>
          </p:cNvPr>
          <p:cNvPicPr>
            <a:picLocks noChangeAspect="1"/>
          </p:cNvPicPr>
          <p:nvPr/>
        </p:nvPicPr>
        <p:blipFill>
          <a:blip r:embed="rId2"/>
          <a:stretch>
            <a:fillRect/>
          </a:stretch>
        </p:blipFill>
        <p:spPr>
          <a:xfrm>
            <a:off x="1060621" y="2016421"/>
            <a:ext cx="2596978" cy="3895467"/>
          </a:xfrm>
          <a:prstGeom prst="rect">
            <a:avLst/>
          </a:prstGeom>
        </p:spPr>
      </p:pic>
    </p:spTree>
    <p:extLst>
      <p:ext uri="{BB962C8B-B14F-4D97-AF65-F5344CB8AC3E}">
        <p14:creationId xmlns:p14="http://schemas.microsoft.com/office/powerpoint/2010/main" val="242907979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8E70B9-DD38-9E4E-A8D9-B637C662EC3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19980B1-B92D-534C-A8EF-CEAD256F95B3}"/>
              </a:ext>
            </a:extLst>
          </p:cNvPr>
          <p:cNvSpPr>
            <a:spLocks noGrp="1"/>
          </p:cNvSpPr>
          <p:nvPr>
            <p:ph idx="1"/>
          </p:nvPr>
        </p:nvSpPr>
        <p:spPr/>
        <p:txBody>
          <a:bodyPr/>
          <a:lstStyle/>
          <a:p>
            <a:r>
              <a:rPr lang="en-US" dirty="0"/>
              <a:t>Slides X – X in this lecture adapted from </a:t>
            </a:r>
          </a:p>
        </p:txBody>
      </p:sp>
    </p:spTree>
    <p:extLst>
      <p:ext uri="{BB962C8B-B14F-4D97-AF65-F5344CB8AC3E}">
        <p14:creationId xmlns:p14="http://schemas.microsoft.com/office/powerpoint/2010/main" val="26170115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62DAF4-4302-7D4B-B22E-A33C64442E97}"/>
              </a:ext>
            </a:extLst>
          </p:cNvPr>
          <p:cNvSpPr>
            <a:spLocks noGrp="1"/>
          </p:cNvSpPr>
          <p:nvPr>
            <p:ph type="title"/>
          </p:nvPr>
        </p:nvSpPr>
        <p:spPr>
          <a:xfrm>
            <a:off x="388034" y="140042"/>
            <a:ext cx="10515600" cy="1325563"/>
          </a:xfrm>
        </p:spPr>
        <p:txBody>
          <a:bodyPr/>
          <a:lstStyle/>
          <a:p>
            <a:r>
              <a:rPr lang="en-US" dirty="0"/>
              <a:t>The Scientific Process</a:t>
            </a:r>
          </a:p>
        </p:txBody>
      </p:sp>
      <p:sp>
        <p:nvSpPr>
          <p:cNvPr id="18" name="Freeform 17">
            <a:extLst>
              <a:ext uri="{FF2B5EF4-FFF2-40B4-BE49-F238E27FC236}">
                <a16:creationId xmlns:a16="http://schemas.microsoft.com/office/drawing/2014/main" id="{72FD0C46-4E7C-434B-90D9-A46FB2724E55}"/>
              </a:ext>
            </a:extLst>
          </p:cNvPr>
          <p:cNvSpPr/>
          <p:nvPr/>
        </p:nvSpPr>
        <p:spPr>
          <a:xfrm>
            <a:off x="1731667" y="1592214"/>
            <a:ext cx="7623347" cy="4776618"/>
          </a:xfrm>
          <a:custGeom>
            <a:avLst/>
            <a:gdLst>
              <a:gd name="connsiteX0" fmla="*/ 0 w 7118252"/>
              <a:gd name="connsiteY0" fmla="*/ 2518117 h 5176910"/>
              <a:gd name="connsiteX1" fmla="*/ 28135 w 7118252"/>
              <a:gd name="connsiteY1" fmla="*/ 4543864 h 5176910"/>
              <a:gd name="connsiteX2" fmla="*/ 182880 w 7118252"/>
              <a:gd name="connsiteY2" fmla="*/ 4853353 h 5176910"/>
              <a:gd name="connsiteX3" fmla="*/ 225083 w 7118252"/>
              <a:gd name="connsiteY3" fmla="*/ 4881489 h 5176910"/>
              <a:gd name="connsiteX4" fmla="*/ 267286 w 7118252"/>
              <a:gd name="connsiteY4" fmla="*/ 4923692 h 5176910"/>
              <a:gd name="connsiteX5" fmla="*/ 365760 w 7118252"/>
              <a:gd name="connsiteY5" fmla="*/ 4965895 h 5176910"/>
              <a:gd name="connsiteX6" fmla="*/ 590843 w 7118252"/>
              <a:gd name="connsiteY6" fmla="*/ 5022166 h 5176910"/>
              <a:gd name="connsiteX7" fmla="*/ 745588 w 7118252"/>
              <a:gd name="connsiteY7" fmla="*/ 5064369 h 5176910"/>
              <a:gd name="connsiteX8" fmla="*/ 900332 w 7118252"/>
              <a:gd name="connsiteY8" fmla="*/ 5092504 h 5176910"/>
              <a:gd name="connsiteX9" fmla="*/ 1252025 w 7118252"/>
              <a:gd name="connsiteY9" fmla="*/ 5148775 h 5176910"/>
              <a:gd name="connsiteX10" fmla="*/ 1631852 w 7118252"/>
              <a:gd name="connsiteY10" fmla="*/ 5176910 h 5176910"/>
              <a:gd name="connsiteX11" fmla="*/ 2250831 w 7118252"/>
              <a:gd name="connsiteY11" fmla="*/ 5120640 h 5176910"/>
              <a:gd name="connsiteX12" fmla="*/ 2489982 w 7118252"/>
              <a:gd name="connsiteY12" fmla="*/ 4979963 h 5176910"/>
              <a:gd name="connsiteX13" fmla="*/ 2532185 w 7118252"/>
              <a:gd name="connsiteY13" fmla="*/ 4923692 h 5176910"/>
              <a:gd name="connsiteX14" fmla="*/ 2686929 w 7118252"/>
              <a:gd name="connsiteY14" fmla="*/ 4754880 h 5176910"/>
              <a:gd name="connsiteX15" fmla="*/ 2926080 w 7118252"/>
              <a:gd name="connsiteY15" fmla="*/ 4318781 h 5176910"/>
              <a:gd name="connsiteX16" fmla="*/ 2968283 w 7118252"/>
              <a:gd name="connsiteY16" fmla="*/ 4178104 h 5176910"/>
              <a:gd name="connsiteX17" fmla="*/ 3024554 w 7118252"/>
              <a:gd name="connsiteY17" fmla="*/ 4023360 h 5176910"/>
              <a:gd name="connsiteX18" fmla="*/ 3038622 w 7118252"/>
              <a:gd name="connsiteY18" fmla="*/ 3953021 h 5176910"/>
              <a:gd name="connsiteX19" fmla="*/ 3108960 w 7118252"/>
              <a:gd name="connsiteY19" fmla="*/ 3685735 h 5176910"/>
              <a:gd name="connsiteX20" fmla="*/ 3123028 w 7118252"/>
              <a:gd name="connsiteY20" fmla="*/ 3530990 h 5176910"/>
              <a:gd name="connsiteX21" fmla="*/ 3151163 w 7118252"/>
              <a:gd name="connsiteY21" fmla="*/ 3165230 h 5176910"/>
              <a:gd name="connsiteX22" fmla="*/ 3108960 w 7118252"/>
              <a:gd name="connsiteY22" fmla="*/ 2124221 h 5176910"/>
              <a:gd name="connsiteX23" fmla="*/ 3066757 w 7118252"/>
              <a:gd name="connsiteY23" fmla="*/ 1969477 h 5176910"/>
              <a:gd name="connsiteX24" fmla="*/ 3038622 w 7118252"/>
              <a:gd name="connsiteY24" fmla="*/ 1814732 h 5176910"/>
              <a:gd name="connsiteX25" fmla="*/ 2940148 w 7118252"/>
              <a:gd name="connsiteY25" fmla="*/ 1463040 h 5176910"/>
              <a:gd name="connsiteX26" fmla="*/ 2897945 w 7118252"/>
              <a:gd name="connsiteY26" fmla="*/ 1294227 h 5176910"/>
              <a:gd name="connsiteX27" fmla="*/ 2883877 w 7118252"/>
              <a:gd name="connsiteY27" fmla="*/ 1223889 h 5176910"/>
              <a:gd name="connsiteX28" fmla="*/ 2841674 w 7118252"/>
              <a:gd name="connsiteY28" fmla="*/ 1097280 h 5176910"/>
              <a:gd name="connsiteX29" fmla="*/ 2813539 w 7118252"/>
              <a:gd name="connsiteY29" fmla="*/ 956603 h 5176910"/>
              <a:gd name="connsiteX30" fmla="*/ 2785403 w 7118252"/>
              <a:gd name="connsiteY30" fmla="*/ 844061 h 5176910"/>
              <a:gd name="connsiteX31" fmla="*/ 2757268 w 7118252"/>
              <a:gd name="connsiteY31" fmla="*/ 745587 h 5176910"/>
              <a:gd name="connsiteX32" fmla="*/ 2743200 w 7118252"/>
              <a:gd name="connsiteY32" fmla="*/ 661181 h 5176910"/>
              <a:gd name="connsiteX33" fmla="*/ 2715065 w 7118252"/>
              <a:gd name="connsiteY33" fmla="*/ 506437 h 5176910"/>
              <a:gd name="connsiteX34" fmla="*/ 2757268 w 7118252"/>
              <a:gd name="connsiteY34" fmla="*/ 239150 h 5176910"/>
              <a:gd name="connsiteX35" fmla="*/ 2799471 w 7118252"/>
              <a:gd name="connsiteY35" fmla="*/ 196947 h 5176910"/>
              <a:gd name="connsiteX36" fmla="*/ 2926080 w 7118252"/>
              <a:gd name="connsiteY36" fmla="*/ 112541 h 5176910"/>
              <a:gd name="connsiteX37" fmla="*/ 3010486 w 7118252"/>
              <a:gd name="connsiteY37" fmla="*/ 70338 h 5176910"/>
              <a:gd name="connsiteX38" fmla="*/ 3123028 w 7118252"/>
              <a:gd name="connsiteY38" fmla="*/ 56270 h 5176910"/>
              <a:gd name="connsiteX39" fmla="*/ 3418449 w 7118252"/>
              <a:gd name="connsiteY39" fmla="*/ 0 h 5176910"/>
              <a:gd name="connsiteX40" fmla="*/ 3981157 w 7118252"/>
              <a:gd name="connsiteY40" fmla="*/ 14067 h 5176910"/>
              <a:gd name="connsiteX41" fmla="*/ 4276579 w 7118252"/>
              <a:gd name="connsiteY41" fmla="*/ 84406 h 5176910"/>
              <a:gd name="connsiteX42" fmla="*/ 4586068 w 7118252"/>
              <a:gd name="connsiteY42" fmla="*/ 154744 h 5176910"/>
              <a:gd name="connsiteX43" fmla="*/ 4811151 w 7118252"/>
              <a:gd name="connsiteY43" fmla="*/ 239150 h 5176910"/>
              <a:gd name="connsiteX44" fmla="*/ 5092505 w 7118252"/>
              <a:gd name="connsiteY44" fmla="*/ 337624 h 5176910"/>
              <a:gd name="connsiteX45" fmla="*/ 5317588 w 7118252"/>
              <a:gd name="connsiteY45" fmla="*/ 407963 h 5176910"/>
              <a:gd name="connsiteX46" fmla="*/ 5444197 w 7118252"/>
              <a:gd name="connsiteY46" fmla="*/ 464233 h 5176910"/>
              <a:gd name="connsiteX47" fmla="*/ 5570806 w 7118252"/>
              <a:gd name="connsiteY47" fmla="*/ 506437 h 5176910"/>
              <a:gd name="connsiteX48" fmla="*/ 5767754 w 7118252"/>
              <a:gd name="connsiteY48" fmla="*/ 590843 h 5176910"/>
              <a:gd name="connsiteX49" fmla="*/ 5880295 w 7118252"/>
              <a:gd name="connsiteY49" fmla="*/ 633046 h 5176910"/>
              <a:gd name="connsiteX50" fmla="*/ 6063175 w 7118252"/>
              <a:gd name="connsiteY50" fmla="*/ 717452 h 5176910"/>
              <a:gd name="connsiteX51" fmla="*/ 6246055 w 7118252"/>
              <a:gd name="connsiteY51" fmla="*/ 801858 h 5176910"/>
              <a:gd name="connsiteX52" fmla="*/ 6344529 w 7118252"/>
              <a:gd name="connsiteY52" fmla="*/ 872197 h 5176910"/>
              <a:gd name="connsiteX53" fmla="*/ 6457071 w 7118252"/>
              <a:gd name="connsiteY53" fmla="*/ 942535 h 5176910"/>
              <a:gd name="connsiteX54" fmla="*/ 6696222 w 7118252"/>
              <a:gd name="connsiteY54" fmla="*/ 1153550 h 5176910"/>
              <a:gd name="connsiteX55" fmla="*/ 6738425 w 7118252"/>
              <a:gd name="connsiteY55" fmla="*/ 1209821 h 5176910"/>
              <a:gd name="connsiteX56" fmla="*/ 6822831 w 7118252"/>
              <a:gd name="connsiteY56" fmla="*/ 1378633 h 5176910"/>
              <a:gd name="connsiteX57" fmla="*/ 6808763 w 7118252"/>
              <a:gd name="connsiteY57" fmla="*/ 1575581 h 5176910"/>
              <a:gd name="connsiteX58" fmla="*/ 6668086 w 7118252"/>
              <a:gd name="connsiteY58" fmla="*/ 1744393 h 5176910"/>
              <a:gd name="connsiteX59" fmla="*/ 6625883 w 7118252"/>
              <a:gd name="connsiteY59" fmla="*/ 1786597 h 5176910"/>
              <a:gd name="connsiteX60" fmla="*/ 6499274 w 7118252"/>
              <a:gd name="connsiteY60" fmla="*/ 1856935 h 5176910"/>
              <a:gd name="connsiteX61" fmla="*/ 6288259 w 7118252"/>
              <a:gd name="connsiteY61" fmla="*/ 1955409 h 5176910"/>
              <a:gd name="connsiteX62" fmla="*/ 6133514 w 7118252"/>
              <a:gd name="connsiteY62" fmla="*/ 1983544 h 5176910"/>
              <a:gd name="connsiteX63" fmla="*/ 6063175 w 7118252"/>
              <a:gd name="connsiteY63" fmla="*/ 2011680 h 5176910"/>
              <a:gd name="connsiteX64" fmla="*/ 5528603 w 7118252"/>
              <a:gd name="connsiteY64" fmla="*/ 2011680 h 5176910"/>
              <a:gd name="connsiteX65" fmla="*/ 5387926 w 7118252"/>
              <a:gd name="connsiteY65" fmla="*/ 1983544 h 5176910"/>
              <a:gd name="connsiteX66" fmla="*/ 5275385 w 7118252"/>
              <a:gd name="connsiteY66" fmla="*/ 1955409 h 5176910"/>
              <a:gd name="connsiteX67" fmla="*/ 5233182 w 7118252"/>
              <a:gd name="connsiteY67" fmla="*/ 1941341 h 5176910"/>
              <a:gd name="connsiteX68" fmla="*/ 5120640 w 7118252"/>
              <a:gd name="connsiteY68" fmla="*/ 1927273 h 5176910"/>
              <a:gd name="connsiteX69" fmla="*/ 4965895 w 7118252"/>
              <a:gd name="connsiteY69" fmla="*/ 1885070 h 5176910"/>
              <a:gd name="connsiteX70" fmla="*/ 4853354 w 7118252"/>
              <a:gd name="connsiteY70" fmla="*/ 1871003 h 5176910"/>
              <a:gd name="connsiteX71" fmla="*/ 4473526 w 7118252"/>
              <a:gd name="connsiteY71" fmla="*/ 1885070 h 5176910"/>
              <a:gd name="connsiteX72" fmla="*/ 4389120 w 7118252"/>
              <a:gd name="connsiteY72" fmla="*/ 1941341 h 5176910"/>
              <a:gd name="connsiteX73" fmla="*/ 4332849 w 7118252"/>
              <a:gd name="connsiteY73" fmla="*/ 1969477 h 5176910"/>
              <a:gd name="connsiteX74" fmla="*/ 4290646 w 7118252"/>
              <a:gd name="connsiteY74" fmla="*/ 2011680 h 5176910"/>
              <a:gd name="connsiteX75" fmla="*/ 4248443 w 7118252"/>
              <a:gd name="connsiteY75" fmla="*/ 2039815 h 5176910"/>
              <a:gd name="connsiteX76" fmla="*/ 4206240 w 7118252"/>
              <a:gd name="connsiteY76" fmla="*/ 2110153 h 5176910"/>
              <a:gd name="connsiteX77" fmla="*/ 4079631 w 7118252"/>
              <a:gd name="connsiteY77" fmla="*/ 2307101 h 5176910"/>
              <a:gd name="connsiteX78" fmla="*/ 4009292 w 7118252"/>
              <a:gd name="connsiteY78" fmla="*/ 2475913 h 5176910"/>
              <a:gd name="connsiteX79" fmla="*/ 3995225 w 7118252"/>
              <a:gd name="connsiteY79" fmla="*/ 2588455 h 5176910"/>
              <a:gd name="connsiteX80" fmla="*/ 3938954 w 7118252"/>
              <a:gd name="connsiteY80" fmla="*/ 2813538 h 5176910"/>
              <a:gd name="connsiteX81" fmla="*/ 3910819 w 7118252"/>
              <a:gd name="connsiteY81" fmla="*/ 2996418 h 5176910"/>
              <a:gd name="connsiteX82" fmla="*/ 3924886 w 7118252"/>
              <a:gd name="connsiteY82" fmla="*/ 3390313 h 5176910"/>
              <a:gd name="connsiteX83" fmla="*/ 3967089 w 7118252"/>
              <a:gd name="connsiteY83" fmla="*/ 3474720 h 5176910"/>
              <a:gd name="connsiteX84" fmla="*/ 3995225 w 7118252"/>
              <a:gd name="connsiteY84" fmla="*/ 3530990 h 5176910"/>
              <a:gd name="connsiteX85" fmla="*/ 4051495 w 7118252"/>
              <a:gd name="connsiteY85" fmla="*/ 3615397 h 5176910"/>
              <a:gd name="connsiteX86" fmla="*/ 4107766 w 7118252"/>
              <a:gd name="connsiteY86" fmla="*/ 3713870 h 5176910"/>
              <a:gd name="connsiteX87" fmla="*/ 4149969 w 7118252"/>
              <a:gd name="connsiteY87" fmla="*/ 3756073 h 5176910"/>
              <a:gd name="connsiteX88" fmla="*/ 4206240 w 7118252"/>
              <a:gd name="connsiteY88" fmla="*/ 3854547 h 5176910"/>
              <a:gd name="connsiteX89" fmla="*/ 4262511 w 7118252"/>
              <a:gd name="connsiteY89" fmla="*/ 3953021 h 5176910"/>
              <a:gd name="connsiteX90" fmla="*/ 4290646 w 7118252"/>
              <a:gd name="connsiteY90" fmla="*/ 4009292 h 5176910"/>
              <a:gd name="connsiteX91" fmla="*/ 4318782 w 7118252"/>
              <a:gd name="connsiteY91" fmla="*/ 4037427 h 5176910"/>
              <a:gd name="connsiteX92" fmla="*/ 4360985 w 7118252"/>
              <a:gd name="connsiteY92" fmla="*/ 4093698 h 5176910"/>
              <a:gd name="connsiteX93" fmla="*/ 4403188 w 7118252"/>
              <a:gd name="connsiteY93" fmla="*/ 4135901 h 5176910"/>
              <a:gd name="connsiteX94" fmla="*/ 4445391 w 7118252"/>
              <a:gd name="connsiteY94" fmla="*/ 4192172 h 5176910"/>
              <a:gd name="connsiteX95" fmla="*/ 4557932 w 7118252"/>
              <a:gd name="connsiteY95" fmla="*/ 4276578 h 5176910"/>
              <a:gd name="connsiteX96" fmla="*/ 4614203 w 7118252"/>
              <a:gd name="connsiteY96" fmla="*/ 4318781 h 5176910"/>
              <a:gd name="connsiteX97" fmla="*/ 4684542 w 7118252"/>
              <a:gd name="connsiteY97" fmla="*/ 4360984 h 5176910"/>
              <a:gd name="connsiteX98" fmla="*/ 4797083 w 7118252"/>
              <a:gd name="connsiteY98" fmla="*/ 4431323 h 5176910"/>
              <a:gd name="connsiteX99" fmla="*/ 4853354 w 7118252"/>
              <a:gd name="connsiteY99" fmla="*/ 4445390 h 5176910"/>
              <a:gd name="connsiteX100" fmla="*/ 4923692 w 7118252"/>
              <a:gd name="connsiteY100" fmla="*/ 4473526 h 5176910"/>
              <a:gd name="connsiteX101" fmla="*/ 4994031 w 7118252"/>
              <a:gd name="connsiteY101" fmla="*/ 4487593 h 5176910"/>
              <a:gd name="connsiteX102" fmla="*/ 5050302 w 7118252"/>
              <a:gd name="connsiteY102" fmla="*/ 4501661 h 5176910"/>
              <a:gd name="connsiteX103" fmla="*/ 5120640 w 7118252"/>
              <a:gd name="connsiteY103" fmla="*/ 4515729 h 5176910"/>
              <a:gd name="connsiteX104" fmla="*/ 5247249 w 7118252"/>
              <a:gd name="connsiteY104" fmla="*/ 4543864 h 5176910"/>
              <a:gd name="connsiteX105" fmla="*/ 5373859 w 7118252"/>
              <a:gd name="connsiteY105" fmla="*/ 4557932 h 5176910"/>
              <a:gd name="connsiteX106" fmla="*/ 5908431 w 7118252"/>
              <a:gd name="connsiteY106" fmla="*/ 4529797 h 5176910"/>
              <a:gd name="connsiteX107" fmla="*/ 5978769 w 7118252"/>
              <a:gd name="connsiteY107" fmla="*/ 4515729 h 5176910"/>
              <a:gd name="connsiteX108" fmla="*/ 6063175 w 7118252"/>
              <a:gd name="connsiteY108" fmla="*/ 4487593 h 5176910"/>
              <a:gd name="connsiteX109" fmla="*/ 6105379 w 7118252"/>
              <a:gd name="connsiteY109" fmla="*/ 4473526 h 5176910"/>
              <a:gd name="connsiteX110" fmla="*/ 6147582 w 7118252"/>
              <a:gd name="connsiteY110" fmla="*/ 4459458 h 5176910"/>
              <a:gd name="connsiteX111" fmla="*/ 6246055 w 7118252"/>
              <a:gd name="connsiteY111" fmla="*/ 4431323 h 5176910"/>
              <a:gd name="connsiteX112" fmla="*/ 6443003 w 7118252"/>
              <a:gd name="connsiteY112" fmla="*/ 4389120 h 5176910"/>
              <a:gd name="connsiteX113" fmla="*/ 6668086 w 7118252"/>
              <a:gd name="connsiteY113" fmla="*/ 4375052 h 5176910"/>
              <a:gd name="connsiteX114" fmla="*/ 6780628 w 7118252"/>
              <a:gd name="connsiteY114" fmla="*/ 4346917 h 5176910"/>
              <a:gd name="connsiteX115" fmla="*/ 6879102 w 7118252"/>
              <a:gd name="connsiteY115" fmla="*/ 4318781 h 5176910"/>
              <a:gd name="connsiteX116" fmla="*/ 6935372 w 7118252"/>
              <a:gd name="connsiteY116" fmla="*/ 4290646 h 5176910"/>
              <a:gd name="connsiteX117" fmla="*/ 7019779 w 7118252"/>
              <a:gd name="connsiteY117" fmla="*/ 4262510 h 5176910"/>
              <a:gd name="connsiteX118" fmla="*/ 7118252 w 7118252"/>
              <a:gd name="connsiteY118" fmla="*/ 4192172 h 5176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7118252" h="5176910">
                <a:moveTo>
                  <a:pt x="0" y="2518117"/>
                </a:moveTo>
                <a:cubicBezTo>
                  <a:pt x="9378" y="3193366"/>
                  <a:pt x="5933" y="3868915"/>
                  <a:pt x="28135" y="4543864"/>
                </a:cubicBezTo>
                <a:cubicBezTo>
                  <a:pt x="30203" y="4606732"/>
                  <a:pt x="176310" y="4848973"/>
                  <a:pt x="182880" y="4853353"/>
                </a:cubicBezTo>
                <a:cubicBezTo>
                  <a:pt x="196948" y="4862732"/>
                  <a:pt x="212094" y="4870665"/>
                  <a:pt x="225083" y="4881489"/>
                </a:cubicBezTo>
                <a:cubicBezTo>
                  <a:pt x="240366" y="4894225"/>
                  <a:pt x="250226" y="4913456"/>
                  <a:pt x="267286" y="4923692"/>
                </a:cubicBezTo>
                <a:cubicBezTo>
                  <a:pt x="297909" y="4942066"/>
                  <a:pt x="332128" y="4953884"/>
                  <a:pt x="365760" y="4965895"/>
                </a:cubicBezTo>
                <a:cubicBezTo>
                  <a:pt x="445174" y="4994257"/>
                  <a:pt x="507689" y="5001377"/>
                  <a:pt x="590843" y="5022166"/>
                </a:cubicBezTo>
                <a:cubicBezTo>
                  <a:pt x="642712" y="5035133"/>
                  <a:pt x="693452" y="5052520"/>
                  <a:pt x="745588" y="5064369"/>
                </a:cubicBezTo>
                <a:cubicBezTo>
                  <a:pt x="796711" y="5075988"/>
                  <a:pt x="848618" y="5083885"/>
                  <a:pt x="900332" y="5092504"/>
                </a:cubicBezTo>
                <a:cubicBezTo>
                  <a:pt x="1017439" y="5112022"/>
                  <a:pt x="1133627" y="5140005"/>
                  <a:pt x="1252025" y="5148775"/>
                </a:cubicBezTo>
                <a:lnTo>
                  <a:pt x="1631852" y="5176910"/>
                </a:lnTo>
                <a:cubicBezTo>
                  <a:pt x="1838178" y="5158153"/>
                  <a:pt x="2046578" y="5155324"/>
                  <a:pt x="2250831" y="5120640"/>
                </a:cubicBezTo>
                <a:cubicBezTo>
                  <a:pt x="2276042" y="5116359"/>
                  <a:pt x="2464846" y="4995673"/>
                  <a:pt x="2489982" y="4979963"/>
                </a:cubicBezTo>
                <a:cubicBezTo>
                  <a:pt x="2504050" y="4961206"/>
                  <a:pt x="2516500" y="4941119"/>
                  <a:pt x="2532185" y="4923692"/>
                </a:cubicBezTo>
                <a:cubicBezTo>
                  <a:pt x="2612851" y="4834062"/>
                  <a:pt x="2618397" y="4850824"/>
                  <a:pt x="2686929" y="4754880"/>
                </a:cubicBezTo>
                <a:cubicBezTo>
                  <a:pt x="2757360" y="4656276"/>
                  <a:pt x="2913846" y="4359560"/>
                  <a:pt x="2926080" y="4318781"/>
                </a:cubicBezTo>
                <a:cubicBezTo>
                  <a:pt x="2940148" y="4271889"/>
                  <a:pt x="2952801" y="4224549"/>
                  <a:pt x="2968283" y="4178104"/>
                </a:cubicBezTo>
                <a:cubicBezTo>
                  <a:pt x="2985639" y="4126035"/>
                  <a:pt x="3008183" y="4075747"/>
                  <a:pt x="3024554" y="4023360"/>
                </a:cubicBezTo>
                <a:cubicBezTo>
                  <a:pt x="3031686" y="4000538"/>
                  <a:pt x="3032823" y="3976218"/>
                  <a:pt x="3038622" y="3953021"/>
                </a:cubicBezTo>
                <a:cubicBezTo>
                  <a:pt x="3060966" y="3863643"/>
                  <a:pt x="3085514" y="3774830"/>
                  <a:pt x="3108960" y="3685735"/>
                </a:cubicBezTo>
                <a:cubicBezTo>
                  <a:pt x="3113649" y="3634153"/>
                  <a:pt x="3118842" y="3582615"/>
                  <a:pt x="3123028" y="3530990"/>
                </a:cubicBezTo>
                <a:cubicBezTo>
                  <a:pt x="3132910" y="3409110"/>
                  <a:pt x="3151163" y="3165230"/>
                  <a:pt x="3151163" y="3165230"/>
                </a:cubicBezTo>
                <a:cubicBezTo>
                  <a:pt x="3137095" y="2818227"/>
                  <a:pt x="3133414" y="2470647"/>
                  <a:pt x="3108960" y="2124221"/>
                </a:cubicBezTo>
                <a:cubicBezTo>
                  <a:pt x="3105195" y="2070888"/>
                  <a:pt x="3078606" y="2021613"/>
                  <a:pt x="3066757" y="1969477"/>
                </a:cubicBezTo>
                <a:cubicBezTo>
                  <a:pt x="3055138" y="1918353"/>
                  <a:pt x="3049759" y="1865963"/>
                  <a:pt x="3038622" y="1814732"/>
                </a:cubicBezTo>
                <a:cubicBezTo>
                  <a:pt x="2993753" y="1608334"/>
                  <a:pt x="2999398" y="1674648"/>
                  <a:pt x="2940148" y="1463040"/>
                </a:cubicBezTo>
                <a:cubicBezTo>
                  <a:pt x="2924509" y="1407185"/>
                  <a:pt x="2911230" y="1350688"/>
                  <a:pt x="2897945" y="1294227"/>
                </a:cubicBezTo>
                <a:cubicBezTo>
                  <a:pt x="2892469" y="1270952"/>
                  <a:pt x="2890446" y="1246879"/>
                  <a:pt x="2883877" y="1223889"/>
                </a:cubicBezTo>
                <a:cubicBezTo>
                  <a:pt x="2871656" y="1181115"/>
                  <a:pt x="2852995" y="1140301"/>
                  <a:pt x="2841674" y="1097280"/>
                </a:cubicBezTo>
                <a:cubicBezTo>
                  <a:pt x="2829504" y="1051034"/>
                  <a:pt x="2823913" y="1003285"/>
                  <a:pt x="2813539" y="956603"/>
                </a:cubicBezTo>
                <a:cubicBezTo>
                  <a:pt x="2805151" y="918855"/>
                  <a:pt x="2795366" y="881424"/>
                  <a:pt x="2785403" y="844061"/>
                </a:cubicBezTo>
                <a:cubicBezTo>
                  <a:pt x="2776607" y="811076"/>
                  <a:pt x="2764944" y="778851"/>
                  <a:pt x="2757268" y="745587"/>
                </a:cubicBezTo>
                <a:cubicBezTo>
                  <a:pt x="2750854" y="717794"/>
                  <a:pt x="2748303" y="689244"/>
                  <a:pt x="2743200" y="661181"/>
                </a:cubicBezTo>
                <a:cubicBezTo>
                  <a:pt x="2703893" y="444996"/>
                  <a:pt x="2756498" y="755048"/>
                  <a:pt x="2715065" y="506437"/>
                </a:cubicBezTo>
                <a:cubicBezTo>
                  <a:pt x="2729133" y="417341"/>
                  <a:pt x="2733535" y="326171"/>
                  <a:pt x="2757268" y="239150"/>
                </a:cubicBezTo>
                <a:cubicBezTo>
                  <a:pt x="2762503" y="219956"/>
                  <a:pt x="2786524" y="212052"/>
                  <a:pt x="2799471" y="196947"/>
                </a:cubicBezTo>
                <a:cubicBezTo>
                  <a:pt x="2882169" y="100467"/>
                  <a:pt x="2790717" y="168943"/>
                  <a:pt x="2926080" y="112541"/>
                </a:cubicBezTo>
                <a:cubicBezTo>
                  <a:pt x="2955117" y="100442"/>
                  <a:pt x="2980240" y="78980"/>
                  <a:pt x="3010486" y="70338"/>
                </a:cubicBezTo>
                <a:cubicBezTo>
                  <a:pt x="3046837" y="59952"/>
                  <a:pt x="3085956" y="63684"/>
                  <a:pt x="3123028" y="56270"/>
                </a:cubicBezTo>
                <a:cubicBezTo>
                  <a:pt x="3451154" y="-9355"/>
                  <a:pt x="3147719" y="30080"/>
                  <a:pt x="3418449" y="0"/>
                </a:cubicBezTo>
                <a:cubicBezTo>
                  <a:pt x="3606018" y="4689"/>
                  <a:pt x="3793853" y="3049"/>
                  <a:pt x="3981157" y="14067"/>
                </a:cubicBezTo>
                <a:cubicBezTo>
                  <a:pt x="4106985" y="21469"/>
                  <a:pt x="4157667" y="54678"/>
                  <a:pt x="4276579" y="84406"/>
                </a:cubicBezTo>
                <a:cubicBezTo>
                  <a:pt x="4434991" y="124009"/>
                  <a:pt x="4418336" y="100830"/>
                  <a:pt x="4586068" y="154744"/>
                </a:cubicBezTo>
                <a:cubicBezTo>
                  <a:pt x="4662354" y="179264"/>
                  <a:pt x="4734401" y="216125"/>
                  <a:pt x="4811151" y="239150"/>
                </a:cubicBezTo>
                <a:cubicBezTo>
                  <a:pt x="5210687" y="359011"/>
                  <a:pt x="4689234" y="198029"/>
                  <a:pt x="5092505" y="337624"/>
                </a:cubicBezTo>
                <a:cubicBezTo>
                  <a:pt x="5166786" y="363337"/>
                  <a:pt x="5243629" y="381338"/>
                  <a:pt x="5317588" y="407963"/>
                </a:cubicBezTo>
                <a:cubicBezTo>
                  <a:pt x="5361041" y="423606"/>
                  <a:pt x="5401154" y="447494"/>
                  <a:pt x="5444197" y="464233"/>
                </a:cubicBezTo>
                <a:cubicBezTo>
                  <a:pt x="5485658" y="480357"/>
                  <a:pt x="5529379" y="490226"/>
                  <a:pt x="5570806" y="506437"/>
                </a:cubicBezTo>
                <a:cubicBezTo>
                  <a:pt x="5637319" y="532464"/>
                  <a:pt x="5701647" y="563799"/>
                  <a:pt x="5767754" y="590843"/>
                </a:cubicBezTo>
                <a:cubicBezTo>
                  <a:pt x="5804836" y="606013"/>
                  <a:pt x="5843918" y="616257"/>
                  <a:pt x="5880295" y="633046"/>
                </a:cubicBezTo>
                <a:lnTo>
                  <a:pt x="6063175" y="717452"/>
                </a:lnTo>
                <a:cubicBezTo>
                  <a:pt x="6151382" y="756655"/>
                  <a:pt x="6145929" y="741782"/>
                  <a:pt x="6246055" y="801858"/>
                </a:cubicBezTo>
                <a:cubicBezTo>
                  <a:pt x="6280645" y="822612"/>
                  <a:pt x="6310965" y="849821"/>
                  <a:pt x="6344529" y="872197"/>
                </a:cubicBezTo>
                <a:cubicBezTo>
                  <a:pt x="6381337" y="896736"/>
                  <a:pt x="6421680" y="915992"/>
                  <a:pt x="6457071" y="942535"/>
                </a:cubicBezTo>
                <a:cubicBezTo>
                  <a:pt x="6518238" y="988410"/>
                  <a:pt x="6634348" y="1083942"/>
                  <a:pt x="6696222" y="1153550"/>
                </a:cubicBezTo>
                <a:cubicBezTo>
                  <a:pt x="6711799" y="1171074"/>
                  <a:pt x="6725419" y="1190313"/>
                  <a:pt x="6738425" y="1209821"/>
                </a:cubicBezTo>
                <a:cubicBezTo>
                  <a:pt x="6786885" y="1282512"/>
                  <a:pt x="6785681" y="1291951"/>
                  <a:pt x="6822831" y="1378633"/>
                </a:cubicBezTo>
                <a:cubicBezTo>
                  <a:pt x="6818142" y="1444282"/>
                  <a:pt x="6824726" y="1511730"/>
                  <a:pt x="6808763" y="1575581"/>
                </a:cubicBezTo>
                <a:cubicBezTo>
                  <a:pt x="6795706" y="1627809"/>
                  <a:pt x="6699582" y="1712897"/>
                  <a:pt x="6668086" y="1744393"/>
                </a:cubicBezTo>
                <a:cubicBezTo>
                  <a:pt x="6654018" y="1758461"/>
                  <a:pt x="6642943" y="1776361"/>
                  <a:pt x="6625883" y="1786597"/>
                </a:cubicBezTo>
                <a:cubicBezTo>
                  <a:pt x="6406019" y="1918516"/>
                  <a:pt x="6680891" y="1756038"/>
                  <a:pt x="6499274" y="1856935"/>
                </a:cubicBezTo>
                <a:cubicBezTo>
                  <a:pt x="6426584" y="1897318"/>
                  <a:pt x="6378672" y="1940340"/>
                  <a:pt x="6288259" y="1955409"/>
                </a:cubicBezTo>
                <a:cubicBezTo>
                  <a:pt x="6180267" y="1973408"/>
                  <a:pt x="6231822" y="1963883"/>
                  <a:pt x="6133514" y="1983544"/>
                </a:cubicBezTo>
                <a:cubicBezTo>
                  <a:pt x="6110068" y="1992923"/>
                  <a:pt x="6087937" y="2006728"/>
                  <a:pt x="6063175" y="2011680"/>
                </a:cubicBezTo>
                <a:cubicBezTo>
                  <a:pt x="5906917" y="2042932"/>
                  <a:pt x="5648574" y="2015964"/>
                  <a:pt x="5528603" y="2011680"/>
                </a:cubicBezTo>
                <a:cubicBezTo>
                  <a:pt x="5481711" y="2002301"/>
                  <a:pt x="5433293" y="1998666"/>
                  <a:pt x="5387926" y="1983544"/>
                </a:cubicBezTo>
                <a:cubicBezTo>
                  <a:pt x="5291447" y="1951386"/>
                  <a:pt x="5411205" y="1989365"/>
                  <a:pt x="5275385" y="1955409"/>
                </a:cubicBezTo>
                <a:cubicBezTo>
                  <a:pt x="5260999" y="1951812"/>
                  <a:pt x="5247771" y="1943994"/>
                  <a:pt x="5233182" y="1941341"/>
                </a:cubicBezTo>
                <a:cubicBezTo>
                  <a:pt x="5195986" y="1934578"/>
                  <a:pt x="5158154" y="1931962"/>
                  <a:pt x="5120640" y="1927273"/>
                </a:cubicBezTo>
                <a:cubicBezTo>
                  <a:pt x="5114070" y="1925396"/>
                  <a:pt x="4992706" y="1889538"/>
                  <a:pt x="4965895" y="1885070"/>
                </a:cubicBezTo>
                <a:cubicBezTo>
                  <a:pt x="4928604" y="1878855"/>
                  <a:pt x="4890868" y="1875692"/>
                  <a:pt x="4853354" y="1871003"/>
                </a:cubicBezTo>
                <a:cubicBezTo>
                  <a:pt x="4726745" y="1875692"/>
                  <a:pt x="4599942" y="1876642"/>
                  <a:pt x="4473526" y="1885070"/>
                </a:cubicBezTo>
                <a:cubicBezTo>
                  <a:pt x="4420274" y="1888620"/>
                  <a:pt x="4431311" y="1911205"/>
                  <a:pt x="4389120" y="1941341"/>
                </a:cubicBezTo>
                <a:cubicBezTo>
                  <a:pt x="4372055" y="1953530"/>
                  <a:pt x="4349914" y="1957288"/>
                  <a:pt x="4332849" y="1969477"/>
                </a:cubicBezTo>
                <a:cubicBezTo>
                  <a:pt x="4316660" y="1981041"/>
                  <a:pt x="4305930" y="1998944"/>
                  <a:pt x="4290646" y="2011680"/>
                </a:cubicBezTo>
                <a:cubicBezTo>
                  <a:pt x="4277658" y="2022504"/>
                  <a:pt x="4262511" y="2030437"/>
                  <a:pt x="4248443" y="2039815"/>
                </a:cubicBezTo>
                <a:cubicBezTo>
                  <a:pt x="4234375" y="2063261"/>
                  <a:pt x="4221804" y="2087672"/>
                  <a:pt x="4206240" y="2110153"/>
                </a:cubicBezTo>
                <a:cubicBezTo>
                  <a:pt x="4117941" y="2237696"/>
                  <a:pt x="4132756" y="2187571"/>
                  <a:pt x="4079631" y="2307101"/>
                </a:cubicBezTo>
                <a:cubicBezTo>
                  <a:pt x="4054873" y="2362807"/>
                  <a:pt x="4009292" y="2475913"/>
                  <a:pt x="4009292" y="2475913"/>
                </a:cubicBezTo>
                <a:cubicBezTo>
                  <a:pt x="4004603" y="2513427"/>
                  <a:pt x="4002936" y="2551444"/>
                  <a:pt x="3995225" y="2588455"/>
                </a:cubicBezTo>
                <a:cubicBezTo>
                  <a:pt x="3979452" y="2664166"/>
                  <a:pt x="3951668" y="2737254"/>
                  <a:pt x="3938954" y="2813538"/>
                </a:cubicBezTo>
                <a:cubicBezTo>
                  <a:pt x="3919435" y="2930651"/>
                  <a:pt x="3928920" y="2869707"/>
                  <a:pt x="3910819" y="2996418"/>
                </a:cubicBezTo>
                <a:cubicBezTo>
                  <a:pt x="3915508" y="3127716"/>
                  <a:pt x="3916427" y="3259204"/>
                  <a:pt x="3924886" y="3390313"/>
                </a:cubicBezTo>
                <a:cubicBezTo>
                  <a:pt x="3927231" y="3426656"/>
                  <a:pt x="3950190" y="3445148"/>
                  <a:pt x="3967089" y="3474720"/>
                </a:cubicBezTo>
                <a:cubicBezTo>
                  <a:pt x="3977494" y="3492928"/>
                  <a:pt x="3984436" y="3513008"/>
                  <a:pt x="3995225" y="3530990"/>
                </a:cubicBezTo>
                <a:cubicBezTo>
                  <a:pt x="4012622" y="3559986"/>
                  <a:pt x="4036372" y="3585153"/>
                  <a:pt x="4051495" y="3615397"/>
                </a:cubicBezTo>
                <a:cubicBezTo>
                  <a:pt x="4068693" y="3649791"/>
                  <a:pt x="4082913" y="3684047"/>
                  <a:pt x="4107766" y="3713870"/>
                </a:cubicBezTo>
                <a:cubicBezTo>
                  <a:pt x="4120502" y="3729154"/>
                  <a:pt x="4135901" y="3742005"/>
                  <a:pt x="4149969" y="3756073"/>
                </a:cubicBezTo>
                <a:cubicBezTo>
                  <a:pt x="4186963" y="3904046"/>
                  <a:pt x="4131740" y="3724173"/>
                  <a:pt x="4206240" y="3854547"/>
                </a:cubicBezTo>
                <a:cubicBezTo>
                  <a:pt x="4281812" y="3986797"/>
                  <a:pt x="4148315" y="3838825"/>
                  <a:pt x="4262511" y="3953021"/>
                </a:cubicBezTo>
                <a:cubicBezTo>
                  <a:pt x="4271889" y="3971778"/>
                  <a:pt x="4279013" y="3991843"/>
                  <a:pt x="4290646" y="4009292"/>
                </a:cubicBezTo>
                <a:cubicBezTo>
                  <a:pt x="4298003" y="4020328"/>
                  <a:pt x="4310291" y="4027238"/>
                  <a:pt x="4318782" y="4037427"/>
                </a:cubicBezTo>
                <a:cubicBezTo>
                  <a:pt x="4333792" y="4055439"/>
                  <a:pt x="4345726" y="4075896"/>
                  <a:pt x="4360985" y="4093698"/>
                </a:cubicBezTo>
                <a:cubicBezTo>
                  <a:pt x="4373932" y="4108803"/>
                  <a:pt x="4390241" y="4120796"/>
                  <a:pt x="4403188" y="4135901"/>
                </a:cubicBezTo>
                <a:cubicBezTo>
                  <a:pt x="4418447" y="4153703"/>
                  <a:pt x="4428042" y="4176400"/>
                  <a:pt x="4445391" y="4192172"/>
                </a:cubicBezTo>
                <a:cubicBezTo>
                  <a:pt x="4480088" y="4223715"/>
                  <a:pt x="4520418" y="4248443"/>
                  <a:pt x="4557932" y="4276578"/>
                </a:cubicBezTo>
                <a:cubicBezTo>
                  <a:pt x="4576689" y="4290646"/>
                  <a:pt x="4594098" y="4306718"/>
                  <a:pt x="4614203" y="4318781"/>
                </a:cubicBezTo>
                <a:cubicBezTo>
                  <a:pt x="4637649" y="4332849"/>
                  <a:pt x="4661791" y="4345817"/>
                  <a:pt x="4684542" y="4360984"/>
                </a:cubicBezTo>
                <a:cubicBezTo>
                  <a:pt x="4741448" y="4398921"/>
                  <a:pt x="4734278" y="4407771"/>
                  <a:pt x="4797083" y="4431323"/>
                </a:cubicBezTo>
                <a:cubicBezTo>
                  <a:pt x="4815186" y="4438112"/>
                  <a:pt x="4835012" y="4439276"/>
                  <a:pt x="4853354" y="4445390"/>
                </a:cubicBezTo>
                <a:cubicBezTo>
                  <a:pt x="4877310" y="4453375"/>
                  <a:pt x="4899505" y="4466270"/>
                  <a:pt x="4923692" y="4473526"/>
                </a:cubicBezTo>
                <a:cubicBezTo>
                  <a:pt x="4946594" y="4480397"/>
                  <a:pt x="4970690" y="4482406"/>
                  <a:pt x="4994031" y="4487593"/>
                </a:cubicBezTo>
                <a:cubicBezTo>
                  <a:pt x="5012905" y="4491787"/>
                  <a:pt x="5031428" y="4497467"/>
                  <a:pt x="5050302" y="4501661"/>
                </a:cubicBezTo>
                <a:cubicBezTo>
                  <a:pt x="5073643" y="4506848"/>
                  <a:pt x="5097299" y="4510542"/>
                  <a:pt x="5120640" y="4515729"/>
                </a:cubicBezTo>
                <a:cubicBezTo>
                  <a:pt x="5175939" y="4528018"/>
                  <a:pt x="5187841" y="4535377"/>
                  <a:pt x="5247249" y="4543864"/>
                </a:cubicBezTo>
                <a:cubicBezTo>
                  <a:pt x="5289285" y="4549869"/>
                  <a:pt x="5331656" y="4553243"/>
                  <a:pt x="5373859" y="4557932"/>
                </a:cubicBezTo>
                <a:cubicBezTo>
                  <a:pt x="5578439" y="4550877"/>
                  <a:pt x="5723299" y="4556244"/>
                  <a:pt x="5908431" y="4529797"/>
                </a:cubicBezTo>
                <a:cubicBezTo>
                  <a:pt x="5932101" y="4526416"/>
                  <a:pt x="5955701" y="4522020"/>
                  <a:pt x="5978769" y="4515729"/>
                </a:cubicBezTo>
                <a:cubicBezTo>
                  <a:pt x="6007381" y="4507925"/>
                  <a:pt x="6035040" y="4496971"/>
                  <a:pt x="6063175" y="4487593"/>
                </a:cubicBezTo>
                <a:lnTo>
                  <a:pt x="6105379" y="4473526"/>
                </a:lnTo>
                <a:cubicBezTo>
                  <a:pt x="6119447" y="4468837"/>
                  <a:pt x="6133196" y="4463055"/>
                  <a:pt x="6147582" y="4459458"/>
                </a:cubicBezTo>
                <a:cubicBezTo>
                  <a:pt x="6218238" y="4441793"/>
                  <a:pt x="6185510" y="4451504"/>
                  <a:pt x="6246055" y="4431323"/>
                </a:cubicBezTo>
                <a:cubicBezTo>
                  <a:pt x="6361918" y="4354081"/>
                  <a:pt x="6296908" y="4370858"/>
                  <a:pt x="6443003" y="4389120"/>
                </a:cubicBezTo>
                <a:cubicBezTo>
                  <a:pt x="6518031" y="4384431"/>
                  <a:pt x="6593251" y="4382179"/>
                  <a:pt x="6668086" y="4375052"/>
                </a:cubicBezTo>
                <a:cubicBezTo>
                  <a:pt x="6732432" y="4368924"/>
                  <a:pt x="6728476" y="4361817"/>
                  <a:pt x="6780628" y="4346917"/>
                </a:cubicBezTo>
                <a:cubicBezTo>
                  <a:pt x="6816322" y="4336719"/>
                  <a:pt x="6845372" y="4333237"/>
                  <a:pt x="6879102" y="4318781"/>
                </a:cubicBezTo>
                <a:cubicBezTo>
                  <a:pt x="6898377" y="4310520"/>
                  <a:pt x="6915901" y="4298434"/>
                  <a:pt x="6935372" y="4290646"/>
                </a:cubicBezTo>
                <a:cubicBezTo>
                  <a:pt x="6962908" y="4279631"/>
                  <a:pt x="6995102" y="4278961"/>
                  <a:pt x="7019779" y="4262510"/>
                </a:cubicBezTo>
                <a:cubicBezTo>
                  <a:pt x="7109703" y="4202562"/>
                  <a:pt x="7080276" y="4230151"/>
                  <a:pt x="7118252" y="4192172"/>
                </a:cubicBezTo>
              </a:path>
            </a:pathLst>
          </a:custGeom>
          <a:noFill/>
          <a:ln w="101600">
            <a:solidFill>
              <a:schemeClr val="tx1"/>
            </a:solidFill>
            <a:prstDash val="sysDot"/>
            <a:extLst>
              <a:ext uri="{C807C97D-BFC1-408E-A445-0C87EB9F89A2}">
                <ask:lineSketchStyleProps xmlns:ask="http://schemas.microsoft.com/office/drawing/2018/sketchyshapes" sd="1219033472">
                  <a:custGeom>
                    <a:avLst/>
                    <a:gdLst>
                      <a:gd name="connsiteX0" fmla="*/ 0 w 7210244"/>
                      <a:gd name="connsiteY0" fmla="*/ 2323409 h 4776618"/>
                      <a:gd name="connsiteX1" fmla="*/ 28498 w 7210244"/>
                      <a:gd name="connsiteY1" fmla="*/ 4192520 h 4776618"/>
                      <a:gd name="connsiteX2" fmla="*/ 185243 w 7210244"/>
                      <a:gd name="connsiteY2" fmla="*/ 4478079 h 4776618"/>
                      <a:gd name="connsiteX3" fmla="*/ 227991 w 7210244"/>
                      <a:gd name="connsiteY3" fmla="*/ 4504039 h 4776618"/>
                      <a:gd name="connsiteX4" fmla="*/ 270740 w 7210244"/>
                      <a:gd name="connsiteY4" fmla="*/ 4542979 h 4776618"/>
                      <a:gd name="connsiteX5" fmla="*/ 370486 w 7210244"/>
                      <a:gd name="connsiteY5" fmla="*/ 4581919 h 4776618"/>
                      <a:gd name="connsiteX6" fmla="*/ 598478 w 7210244"/>
                      <a:gd name="connsiteY6" fmla="*/ 4633839 h 4776618"/>
                      <a:gd name="connsiteX7" fmla="*/ 755223 w 7210244"/>
                      <a:gd name="connsiteY7" fmla="*/ 4672778 h 4776618"/>
                      <a:gd name="connsiteX8" fmla="*/ 911967 w 7210244"/>
                      <a:gd name="connsiteY8" fmla="*/ 4698738 h 4776618"/>
                      <a:gd name="connsiteX9" fmla="*/ 1268205 w 7210244"/>
                      <a:gd name="connsiteY9" fmla="*/ 4750658 h 4776618"/>
                      <a:gd name="connsiteX10" fmla="*/ 1652941 w 7210244"/>
                      <a:gd name="connsiteY10" fmla="*/ 4776618 h 4776618"/>
                      <a:gd name="connsiteX11" fmla="*/ 2279919 w 7210244"/>
                      <a:gd name="connsiteY11" fmla="*/ 4724698 h 4776618"/>
                      <a:gd name="connsiteX12" fmla="*/ 2522161 w 7210244"/>
                      <a:gd name="connsiteY12" fmla="*/ 4594899 h 4776618"/>
                      <a:gd name="connsiteX13" fmla="*/ 2564909 w 7210244"/>
                      <a:gd name="connsiteY13" fmla="*/ 4542979 h 4776618"/>
                      <a:gd name="connsiteX14" fmla="*/ 2721653 w 7210244"/>
                      <a:gd name="connsiteY14" fmla="*/ 4387220 h 4776618"/>
                      <a:gd name="connsiteX15" fmla="*/ 2963894 w 7210244"/>
                      <a:gd name="connsiteY15" fmla="*/ 3984841 h 4776618"/>
                      <a:gd name="connsiteX16" fmla="*/ 3006643 w 7210244"/>
                      <a:gd name="connsiteY16" fmla="*/ 3855042 h 4776618"/>
                      <a:gd name="connsiteX17" fmla="*/ 3063641 w 7210244"/>
                      <a:gd name="connsiteY17" fmla="*/ 3712263 h 4776618"/>
                      <a:gd name="connsiteX18" fmla="*/ 3077891 w 7210244"/>
                      <a:gd name="connsiteY18" fmla="*/ 3647363 h 4776618"/>
                      <a:gd name="connsiteX19" fmla="*/ 3149138 w 7210244"/>
                      <a:gd name="connsiteY19" fmla="*/ 3400744 h 4776618"/>
                      <a:gd name="connsiteX20" fmla="*/ 3163388 w 7210244"/>
                      <a:gd name="connsiteY20" fmla="*/ 3257964 h 4776618"/>
                      <a:gd name="connsiteX21" fmla="*/ 3191886 w 7210244"/>
                      <a:gd name="connsiteY21" fmla="*/ 2920486 h 4776618"/>
                      <a:gd name="connsiteX22" fmla="*/ 3149138 w 7210244"/>
                      <a:gd name="connsiteY22" fmla="*/ 1959970 h 4776618"/>
                      <a:gd name="connsiteX23" fmla="*/ 3106389 w 7210244"/>
                      <a:gd name="connsiteY23" fmla="*/ 1817191 h 4776618"/>
                      <a:gd name="connsiteX24" fmla="*/ 3077891 w 7210244"/>
                      <a:gd name="connsiteY24" fmla="*/ 1674412 h 4776618"/>
                      <a:gd name="connsiteX25" fmla="*/ 2978144 w 7210244"/>
                      <a:gd name="connsiteY25" fmla="*/ 1349913 h 4776618"/>
                      <a:gd name="connsiteX26" fmla="*/ 2935396 w 7210244"/>
                      <a:gd name="connsiteY26" fmla="*/ 1194154 h 4776618"/>
                      <a:gd name="connsiteX27" fmla="*/ 2921146 w 7210244"/>
                      <a:gd name="connsiteY27" fmla="*/ 1129254 h 4776618"/>
                      <a:gd name="connsiteX28" fmla="*/ 2878398 w 7210244"/>
                      <a:gd name="connsiteY28" fmla="*/ 1012435 h 4776618"/>
                      <a:gd name="connsiteX29" fmla="*/ 2849899 w 7210244"/>
                      <a:gd name="connsiteY29" fmla="*/ 882635 h 4776618"/>
                      <a:gd name="connsiteX30" fmla="*/ 2821399 w 7210244"/>
                      <a:gd name="connsiteY30" fmla="*/ 778796 h 4776618"/>
                      <a:gd name="connsiteX31" fmla="*/ 2792901 w 7210244"/>
                      <a:gd name="connsiteY31" fmla="*/ 687936 h 4776618"/>
                      <a:gd name="connsiteX32" fmla="*/ 2778651 w 7210244"/>
                      <a:gd name="connsiteY32" fmla="*/ 610056 h 4776618"/>
                      <a:gd name="connsiteX33" fmla="*/ 2750152 w 7210244"/>
                      <a:gd name="connsiteY33" fmla="*/ 467277 h 4776618"/>
                      <a:gd name="connsiteX34" fmla="*/ 2792901 w 7210244"/>
                      <a:gd name="connsiteY34" fmla="*/ 220658 h 4776618"/>
                      <a:gd name="connsiteX35" fmla="*/ 2835649 w 7210244"/>
                      <a:gd name="connsiteY35" fmla="*/ 181718 h 4776618"/>
                      <a:gd name="connsiteX36" fmla="*/ 2963894 w 7210244"/>
                      <a:gd name="connsiteY36" fmla="*/ 103839 h 4776618"/>
                      <a:gd name="connsiteX37" fmla="*/ 3049391 w 7210244"/>
                      <a:gd name="connsiteY37" fmla="*/ 64899 h 4776618"/>
                      <a:gd name="connsiteX38" fmla="*/ 3163388 w 7210244"/>
                      <a:gd name="connsiteY38" fmla="*/ 51919 h 4776618"/>
                      <a:gd name="connsiteX39" fmla="*/ 3462626 w 7210244"/>
                      <a:gd name="connsiteY39" fmla="*/ 0 h 4776618"/>
                      <a:gd name="connsiteX40" fmla="*/ 4032607 w 7210244"/>
                      <a:gd name="connsiteY40" fmla="*/ 12979 h 4776618"/>
                      <a:gd name="connsiteX41" fmla="*/ 4331846 w 7210244"/>
                      <a:gd name="connsiteY41" fmla="*/ 77879 h 4776618"/>
                      <a:gd name="connsiteX42" fmla="*/ 4645335 w 7210244"/>
                      <a:gd name="connsiteY42" fmla="*/ 142778 h 4776618"/>
                      <a:gd name="connsiteX43" fmla="*/ 4873327 w 7210244"/>
                      <a:gd name="connsiteY43" fmla="*/ 220658 h 4776618"/>
                      <a:gd name="connsiteX44" fmla="*/ 5158317 w 7210244"/>
                      <a:gd name="connsiteY44" fmla="*/ 311518 h 4776618"/>
                      <a:gd name="connsiteX45" fmla="*/ 5386309 w 7210244"/>
                      <a:gd name="connsiteY45" fmla="*/ 376418 h 4776618"/>
                      <a:gd name="connsiteX46" fmla="*/ 5514554 w 7210244"/>
                      <a:gd name="connsiteY46" fmla="*/ 428337 h 4776618"/>
                      <a:gd name="connsiteX47" fmla="*/ 5642799 w 7210244"/>
                      <a:gd name="connsiteY47" fmla="*/ 467277 h 4776618"/>
                      <a:gd name="connsiteX48" fmla="*/ 5842292 w 7210244"/>
                      <a:gd name="connsiteY48" fmla="*/ 545157 h 4776618"/>
                      <a:gd name="connsiteX49" fmla="*/ 5956288 w 7210244"/>
                      <a:gd name="connsiteY49" fmla="*/ 584097 h 4776618"/>
                      <a:gd name="connsiteX50" fmla="*/ 6141531 w 7210244"/>
                      <a:gd name="connsiteY50" fmla="*/ 661976 h 4776618"/>
                      <a:gd name="connsiteX51" fmla="*/ 6326775 w 7210244"/>
                      <a:gd name="connsiteY51" fmla="*/ 739856 h 4776618"/>
                      <a:gd name="connsiteX52" fmla="*/ 6426521 w 7210244"/>
                      <a:gd name="connsiteY52" fmla="*/ 804756 h 4776618"/>
                      <a:gd name="connsiteX53" fmla="*/ 6540518 w 7210244"/>
                      <a:gd name="connsiteY53" fmla="*/ 869655 h 4776618"/>
                      <a:gd name="connsiteX54" fmla="*/ 6782759 w 7210244"/>
                      <a:gd name="connsiteY54" fmla="*/ 1064354 h 4776618"/>
                      <a:gd name="connsiteX55" fmla="*/ 6825508 w 7210244"/>
                      <a:gd name="connsiteY55" fmla="*/ 1116274 h 4776618"/>
                      <a:gd name="connsiteX56" fmla="*/ 6911005 w 7210244"/>
                      <a:gd name="connsiteY56" fmla="*/ 1272033 h 4776618"/>
                      <a:gd name="connsiteX57" fmla="*/ 6896755 w 7210244"/>
                      <a:gd name="connsiteY57" fmla="*/ 1453753 h 4776618"/>
                      <a:gd name="connsiteX58" fmla="*/ 6754260 w 7210244"/>
                      <a:gd name="connsiteY58" fmla="*/ 1609512 h 4776618"/>
                      <a:gd name="connsiteX59" fmla="*/ 6711511 w 7210244"/>
                      <a:gd name="connsiteY59" fmla="*/ 1648452 h 4776618"/>
                      <a:gd name="connsiteX60" fmla="*/ 6583266 w 7210244"/>
                      <a:gd name="connsiteY60" fmla="*/ 1713352 h 4776618"/>
                      <a:gd name="connsiteX61" fmla="*/ 6369524 w 7210244"/>
                      <a:gd name="connsiteY61" fmla="*/ 1804211 h 4776618"/>
                      <a:gd name="connsiteX62" fmla="*/ 6212779 w 7210244"/>
                      <a:gd name="connsiteY62" fmla="*/ 1830171 h 4776618"/>
                      <a:gd name="connsiteX63" fmla="*/ 6141531 w 7210244"/>
                      <a:gd name="connsiteY63" fmla="*/ 1856131 h 4776618"/>
                      <a:gd name="connsiteX64" fmla="*/ 5600051 w 7210244"/>
                      <a:gd name="connsiteY64" fmla="*/ 1856131 h 4776618"/>
                      <a:gd name="connsiteX65" fmla="*/ 5457556 w 7210244"/>
                      <a:gd name="connsiteY65" fmla="*/ 1830171 h 4776618"/>
                      <a:gd name="connsiteX66" fmla="*/ 5343560 w 7210244"/>
                      <a:gd name="connsiteY66" fmla="*/ 1804211 h 4776618"/>
                      <a:gd name="connsiteX67" fmla="*/ 5300812 w 7210244"/>
                      <a:gd name="connsiteY67" fmla="*/ 1791231 h 4776618"/>
                      <a:gd name="connsiteX68" fmla="*/ 5186816 w 7210244"/>
                      <a:gd name="connsiteY68" fmla="*/ 1778251 h 4776618"/>
                      <a:gd name="connsiteX69" fmla="*/ 5030071 w 7210244"/>
                      <a:gd name="connsiteY69" fmla="*/ 1739311 h 4776618"/>
                      <a:gd name="connsiteX70" fmla="*/ 4916075 w 7210244"/>
                      <a:gd name="connsiteY70" fmla="*/ 1726332 h 4776618"/>
                      <a:gd name="connsiteX71" fmla="*/ 4531339 w 7210244"/>
                      <a:gd name="connsiteY71" fmla="*/ 1739311 h 4776618"/>
                      <a:gd name="connsiteX72" fmla="*/ 4445842 w 7210244"/>
                      <a:gd name="connsiteY72" fmla="*/ 1791231 h 4776618"/>
                      <a:gd name="connsiteX73" fmla="*/ 4388844 w 7210244"/>
                      <a:gd name="connsiteY73" fmla="*/ 1817191 h 4776618"/>
                      <a:gd name="connsiteX74" fmla="*/ 4346095 w 7210244"/>
                      <a:gd name="connsiteY74" fmla="*/ 1856131 h 4776618"/>
                      <a:gd name="connsiteX75" fmla="*/ 4303347 w 7210244"/>
                      <a:gd name="connsiteY75" fmla="*/ 1882091 h 4776618"/>
                      <a:gd name="connsiteX76" fmla="*/ 4260598 w 7210244"/>
                      <a:gd name="connsiteY76" fmla="*/ 1946990 h 4776618"/>
                      <a:gd name="connsiteX77" fmla="*/ 4132353 w 7210244"/>
                      <a:gd name="connsiteY77" fmla="*/ 2128710 h 4776618"/>
                      <a:gd name="connsiteX78" fmla="*/ 4061105 w 7210244"/>
                      <a:gd name="connsiteY78" fmla="*/ 2284469 h 4776618"/>
                      <a:gd name="connsiteX79" fmla="*/ 4046856 w 7210244"/>
                      <a:gd name="connsiteY79" fmla="*/ 2388309 h 4776618"/>
                      <a:gd name="connsiteX80" fmla="*/ 3989858 w 7210244"/>
                      <a:gd name="connsiteY80" fmla="*/ 2595988 h 4776618"/>
                      <a:gd name="connsiteX81" fmla="*/ 3961360 w 7210244"/>
                      <a:gd name="connsiteY81" fmla="*/ 2764727 h 4776618"/>
                      <a:gd name="connsiteX82" fmla="*/ 3975608 w 7210244"/>
                      <a:gd name="connsiteY82" fmla="*/ 3128165 h 4776618"/>
                      <a:gd name="connsiteX83" fmla="*/ 4018357 w 7210244"/>
                      <a:gd name="connsiteY83" fmla="*/ 3206045 h 4776618"/>
                      <a:gd name="connsiteX84" fmla="*/ 4046856 w 7210244"/>
                      <a:gd name="connsiteY84" fmla="*/ 3257964 h 4776618"/>
                      <a:gd name="connsiteX85" fmla="*/ 4103854 w 7210244"/>
                      <a:gd name="connsiteY85" fmla="*/ 3335845 h 4776618"/>
                      <a:gd name="connsiteX86" fmla="*/ 4160852 w 7210244"/>
                      <a:gd name="connsiteY86" fmla="*/ 3426704 h 4776618"/>
                      <a:gd name="connsiteX87" fmla="*/ 4203600 w 7210244"/>
                      <a:gd name="connsiteY87" fmla="*/ 3465643 h 4776618"/>
                      <a:gd name="connsiteX88" fmla="*/ 4260598 w 7210244"/>
                      <a:gd name="connsiteY88" fmla="*/ 3556503 h 4776618"/>
                      <a:gd name="connsiteX89" fmla="*/ 4317597 w 7210244"/>
                      <a:gd name="connsiteY89" fmla="*/ 3647363 h 4776618"/>
                      <a:gd name="connsiteX90" fmla="*/ 4346095 w 7210244"/>
                      <a:gd name="connsiteY90" fmla="*/ 3699283 h 4776618"/>
                      <a:gd name="connsiteX91" fmla="*/ 4374595 w 7210244"/>
                      <a:gd name="connsiteY91" fmla="*/ 3725242 h 4776618"/>
                      <a:gd name="connsiteX92" fmla="*/ 4417343 w 7210244"/>
                      <a:gd name="connsiteY92" fmla="*/ 3777162 h 4776618"/>
                      <a:gd name="connsiteX93" fmla="*/ 4460092 w 7210244"/>
                      <a:gd name="connsiteY93" fmla="*/ 3816102 h 4776618"/>
                      <a:gd name="connsiteX94" fmla="*/ 4502840 w 7210244"/>
                      <a:gd name="connsiteY94" fmla="*/ 3868022 h 4776618"/>
                      <a:gd name="connsiteX95" fmla="*/ 4616835 w 7210244"/>
                      <a:gd name="connsiteY95" fmla="*/ 3945901 h 4776618"/>
                      <a:gd name="connsiteX96" fmla="*/ 4673834 w 7210244"/>
                      <a:gd name="connsiteY96" fmla="*/ 3984841 h 4776618"/>
                      <a:gd name="connsiteX97" fmla="*/ 4745082 w 7210244"/>
                      <a:gd name="connsiteY97" fmla="*/ 4023781 h 4776618"/>
                      <a:gd name="connsiteX98" fmla="*/ 4859077 w 7210244"/>
                      <a:gd name="connsiteY98" fmla="*/ 4088681 h 4776618"/>
                      <a:gd name="connsiteX99" fmla="*/ 4916075 w 7210244"/>
                      <a:gd name="connsiteY99" fmla="*/ 4101661 h 4776618"/>
                      <a:gd name="connsiteX100" fmla="*/ 4987322 w 7210244"/>
                      <a:gd name="connsiteY100" fmla="*/ 4127621 h 4776618"/>
                      <a:gd name="connsiteX101" fmla="*/ 5058570 w 7210244"/>
                      <a:gd name="connsiteY101" fmla="*/ 4140600 h 4776618"/>
                      <a:gd name="connsiteX102" fmla="*/ 5115569 w 7210244"/>
                      <a:gd name="connsiteY102" fmla="*/ 4153580 h 4776618"/>
                      <a:gd name="connsiteX103" fmla="*/ 5186816 w 7210244"/>
                      <a:gd name="connsiteY103" fmla="*/ 4166561 h 4776618"/>
                      <a:gd name="connsiteX104" fmla="*/ 5315061 w 7210244"/>
                      <a:gd name="connsiteY104" fmla="*/ 4192520 h 4776618"/>
                      <a:gd name="connsiteX105" fmla="*/ 5443307 w 7210244"/>
                      <a:gd name="connsiteY105" fmla="*/ 4205500 h 4776618"/>
                      <a:gd name="connsiteX106" fmla="*/ 5984788 w 7210244"/>
                      <a:gd name="connsiteY106" fmla="*/ 4179541 h 4776618"/>
                      <a:gd name="connsiteX107" fmla="*/ 6056035 w 7210244"/>
                      <a:gd name="connsiteY107" fmla="*/ 4166561 h 4776618"/>
                      <a:gd name="connsiteX108" fmla="*/ 6141531 w 7210244"/>
                      <a:gd name="connsiteY108" fmla="*/ 4140600 h 4776618"/>
                      <a:gd name="connsiteX109" fmla="*/ 6184281 w 7210244"/>
                      <a:gd name="connsiteY109" fmla="*/ 4127621 h 4776618"/>
                      <a:gd name="connsiteX110" fmla="*/ 6227029 w 7210244"/>
                      <a:gd name="connsiteY110" fmla="*/ 4114641 h 4776618"/>
                      <a:gd name="connsiteX111" fmla="*/ 6326775 w 7210244"/>
                      <a:gd name="connsiteY111" fmla="*/ 4088681 h 4776618"/>
                      <a:gd name="connsiteX112" fmla="*/ 6526268 w 7210244"/>
                      <a:gd name="connsiteY112" fmla="*/ 4049741 h 4776618"/>
                      <a:gd name="connsiteX113" fmla="*/ 6754260 w 7210244"/>
                      <a:gd name="connsiteY113" fmla="*/ 4036761 h 4776618"/>
                      <a:gd name="connsiteX114" fmla="*/ 6868256 w 7210244"/>
                      <a:gd name="connsiteY114" fmla="*/ 4010802 h 4776618"/>
                      <a:gd name="connsiteX115" fmla="*/ 6968003 w 7210244"/>
                      <a:gd name="connsiteY115" fmla="*/ 3984841 h 4776618"/>
                      <a:gd name="connsiteX116" fmla="*/ 7025000 w 7210244"/>
                      <a:gd name="connsiteY116" fmla="*/ 3958882 h 4776618"/>
                      <a:gd name="connsiteX117" fmla="*/ 7110498 w 7210244"/>
                      <a:gd name="connsiteY117" fmla="*/ 3932921 h 4776618"/>
                      <a:gd name="connsiteX118" fmla="*/ 7210244 w 7210244"/>
                      <a:gd name="connsiteY118" fmla="*/ 3868022 h 4776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Lst>
                    <a:rect l="l" t="t" r="r" b="b"/>
                    <a:pathLst>
                      <a:path w="7210244" h="4776618" extrusionOk="0">
                        <a:moveTo>
                          <a:pt x="0" y="2323409"/>
                        </a:moveTo>
                        <a:cubicBezTo>
                          <a:pt x="-27687" y="2923509"/>
                          <a:pt x="-7830" y="3574954"/>
                          <a:pt x="28498" y="4192520"/>
                        </a:cubicBezTo>
                        <a:cubicBezTo>
                          <a:pt x="31332" y="4250683"/>
                          <a:pt x="177862" y="4474060"/>
                          <a:pt x="185243" y="4478079"/>
                        </a:cubicBezTo>
                        <a:cubicBezTo>
                          <a:pt x="198019" y="4488172"/>
                          <a:pt x="214260" y="4497227"/>
                          <a:pt x="227991" y="4504039"/>
                        </a:cubicBezTo>
                        <a:cubicBezTo>
                          <a:pt x="242409" y="4515209"/>
                          <a:pt x="255158" y="4534346"/>
                          <a:pt x="270740" y="4542979"/>
                        </a:cubicBezTo>
                        <a:cubicBezTo>
                          <a:pt x="306062" y="4560443"/>
                          <a:pt x="338148" y="4567280"/>
                          <a:pt x="370486" y="4581919"/>
                        </a:cubicBezTo>
                        <a:cubicBezTo>
                          <a:pt x="441033" y="4606573"/>
                          <a:pt x="512977" y="4615855"/>
                          <a:pt x="598478" y="4633839"/>
                        </a:cubicBezTo>
                        <a:cubicBezTo>
                          <a:pt x="650182" y="4637835"/>
                          <a:pt x="700630" y="4664324"/>
                          <a:pt x="755223" y="4672778"/>
                        </a:cubicBezTo>
                        <a:cubicBezTo>
                          <a:pt x="808353" y="4684253"/>
                          <a:pt x="867826" y="4692766"/>
                          <a:pt x="911967" y="4698738"/>
                        </a:cubicBezTo>
                        <a:cubicBezTo>
                          <a:pt x="1017607" y="4714648"/>
                          <a:pt x="1165941" y="4757012"/>
                          <a:pt x="1268205" y="4750658"/>
                        </a:cubicBezTo>
                        <a:cubicBezTo>
                          <a:pt x="1370114" y="4725513"/>
                          <a:pt x="1541769" y="4794477"/>
                          <a:pt x="1652941" y="4776618"/>
                        </a:cubicBezTo>
                        <a:cubicBezTo>
                          <a:pt x="1878936" y="4785501"/>
                          <a:pt x="2081154" y="4766657"/>
                          <a:pt x="2279919" y="4724698"/>
                        </a:cubicBezTo>
                        <a:cubicBezTo>
                          <a:pt x="2306378" y="4719941"/>
                          <a:pt x="2496940" y="4608265"/>
                          <a:pt x="2522161" y="4594899"/>
                        </a:cubicBezTo>
                        <a:cubicBezTo>
                          <a:pt x="2532290" y="4578269"/>
                          <a:pt x="2547303" y="4557872"/>
                          <a:pt x="2564909" y="4542979"/>
                        </a:cubicBezTo>
                        <a:cubicBezTo>
                          <a:pt x="2643774" y="4460077"/>
                          <a:pt x="2652140" y="4475551"/>
                          <a:pt x="2721653" y="4387220"/>
                        </a:cubicBezTo>
                        <a:cubicBezTo>
                          <a:pt x="2793424" y="4290418"/>
                          <a:pt x="2948009" y="4024507"/>
                          <a:pt x="2963894" y="3984841"/>
                        </a:cubicBezTo>
                        <a:cubicBezTo>
                          <a:pt x="2974887" y="3947399"/>
                          <a:pt x="2998259" y="3903319"/>
                          <a:pt x="3006643" y="3855042"/>
                        </a:cubicBezTo>
                        <a:cubicBezTo>
                          <a:pt x="3023862" y="3815587"/>
                          <a:pt x="3055713" y="3755465"/>
                          <a:pt x="3063641" y="3712263"/>
                        </a:cubicBezTo>
                        <a:cubicBezTo>
                          <a:pt x="3068896" y="3694332"/>
                          <a:pt x="3069754" y="3668887"/>
                          <a:pt x="3077891" y="3647363"/>
                        </a:cubicBezTo>
                        <a:cubicBezTo>
                          <a:pt x="3102351" y="3568514"/>
                          <a:pt x="3123753" y="3483813"/>
                          <a:pt x="3149138" y="3400744"/>
                        </a:cubicBezTo>
                        <a:cubicBezTo>
                          <a:pt x="3154392" y="3350263"/>
                          <a:pt x="3153066" y="3305253"/>
                          <a:pt x="3163388" y="3257964"/>
                        </a:cubicBezTo>
                        <a:cubicBezTo>
                          <a:pt x="3173397" y="3145508"/>
                          <a:pt x="3191886" y="2920487"/>
                          <a:pt x="3191886" y="2920486"/>
                        </a:cubicBezTo>
                        <a:cubicBezTo>
                          <a:pt x="3173813" y="2607988"/>
                          <a:pt x="3152211" y="2250821"/>
                          <a:pt x="3149138" y="1959970"/>
                        </a:cubicBezTo>
                        <a:cubicBezTo>
                          <a:pt x="3148767" y="1911840"/>
                          <a:pt x="3117940" y="1855924"/>
                          <a:pt x="3106389" y="1817191"/>
                        </a:cubicBezTo>
                        <a:cubicBezTo>
                          <a:pt x="3101265" y="1774207"/>
                          <a:pt x="3085047" y="1722586"/>
                          <a:pt x="3077891" y="1674412"/>
                        </a:cubicBezTo>
                        <a:cubicBezTo>
                          <a:pt x="3030481" y="1490087"/>
                          <a:pt x="3035890" y="1538010"/>
                          <a:pt x="2978144" y="1349913"/>
                        </a:cubicBezTo>
                        <a:cubicBezTo>
                          <a:pt x="2966369" y="1295323"/>
                          <a:pt x="2952398" y="1240092"/>
                          <a:pt x="2935396" y="1194154"/>
                        </a:cubicBezTo>
                        <a:cubicBezTo>
                          <a:pt x="2925704" y="1171089"/>
                          <a:pt x="2929521" y="1148775"/>
                          <a:pt x="2921146" y="1129254"/>
                        </a:cubicBezTo>
                        <a:cubicBezTo>
                          <a:pt x="2905991" y="1091345"/>
                          <a:pt x="2890529" y="1053928"/>
                          <a:pt x="2878398" y="1012435"/>
                        </a:cubicBezTo>
                        <a:cubicBezTo>
                          <a:pt x="2867780" y="969426"/>
                          <a:pt x="2858450" y="933030"/>
                          <a:pt x="2849899" y="882635"/>
                        </a:cubicBezTo>
                        <a:cubicBezTo>
                          <a:pt x="2842379" y="848086"/>
                          <a:pt x="2830888" y="811303"/>
                          <a:pt x="2821399" y="778796"/>
                        </a:cubicBezTo>
                        <a:cubicBezTo>
                          <a:pt x="2816661" y="748494"/>
                          <a:pt x="2801567" y="719551"/>
                          <a:pt x="2792901" y="687936"/>
                        </a:cubicBezTo>
                        <a:cubicBezTo>
                          <a:pt x="2787160" y="663016"/>
                          <a:pt x="2784716" y="638140"/>
                          <a:pt x="2778651" y="610056"/>
                        </a:cubicBezTo>
                        <a:cubicBezTo>
                          <a:pt x="2764201" y="435679"/>
                          <a:pt x="2781884" y="682975"/>
                          <a:pt x="2750152" y="467277"/>
                        </a:cubicBezTo>
                        <a:cubicBezTo>
                          <a:pt x="2754259" y="395140"/>
                          <a:pt x="2772387" y="301741"/>
                          <a:pt x="2792901" y="220658"/>
                        </a:cubicBezTo>
                        <a:cubicBezTo>
                          <a:pt x="2800469" y="200528"/>
                          <a:pt x="2820881" y="192701"/>
                          <a:pt x="2835649" y="181718"/>
                        </a:cubicBezTo>
                        <a:cubicBezTo>
                          <a:pt x="2903081" y="100290"/>
                          <a:pt x="2827328" y="164062"/>
                          <a:pt x="2963894" y="103839"/>
                        </a:cubicBezTo>
                        <a:cubicBezTo>
                          <a:pt x="2990386" y="89333"/>
                          <a:pt x="3021909" y="69459"/>
                          <a:pt x="3049391" y="64899"/>
                        </a:cubicBezTo>
                        <a:cubicBezTo>
                          <a:pt x="3089426" y="59267"/>
                          <a:pt x="3132302" y="59867"/>
                          <a:pt x="3163388" y="51919"/>
                        </a:cubicBezTo>
                        <a:cubicBezTo>
                          <a:pt x="3489318" y="-6277"/>
                          <a:pt x="3188122" y="18272"/>
                          <a:pt x="3462626" y="0"/>
                        </a:cubicBezTo>
                        <a:cubicBezTo>
                          <a:pt x="3653984" y="-9461"/>
                          <a:pt x="3848994" y="-15257"/>
                          <a:pt x="4032607" y="12979"/>
                        </a:cubicBezTo>
                        <a:cubicBezTo>
                          <a:pt x="4152824" y="20373"/>
                          <a:pt x="4215750" y="43674"/>
                          <a:pt x="4331846" y="77879"/>
                        </a:cubicBezTo>
                        <a:cubicBezTo>
                          <a:pt x="4496344" y="111242"/>
                          <a:pt x="4478307" y="92810"/>
                          <a:pt x="4645335" y="142778"/>
                        </a:cubicBezTo>
                        <a:cubicBezTo>
                          <a:pt x="4726013" y="152218"/>
                          <a:pt x="4796004" y="197838"/>
                          <a:pt x="4873327" y="220658"/>
                        </a:cubicBezTo>
                        <a:cubicBezTo>
                          <a:pt x="5266578" y="388121"/>
                          <a:pt x="4699523" y="128805"/>
                          <a:pt x="5158317" y="311518"/>
                        </a:cubicBezTo>
                        <a:cubicBezTo>
                          <a:pt x="5238215" y="338992"/>
                          <a:pt x="5296606" y="355986"/>
                          <a:pt x="5386309" y="376418"/>
                        </a:cubicBezTo>
                        <a:cubicBezTo>
                          <a:pt x="5422927" y="393445"/>
                          <a:pt x="5470897" y="410021"/>
                          <a:pt x="5514554" y="428337"/>
                        </a:cubicBezTo>
                        <a:cubicBezTo>
                          <a:pt x="5552139" y="444851"/>
                          <a:pt x="5600479" y="457741"/>
                          <a:pt x="5642799" y="467277"/>
                        </a:cubicBezTo>
                        <a:cubicBezTo>
                          <a:pt x="5700352" y="482685"/>
                          <a:pt x="5788731" y="521420"/>
                          <a:pt x="5842292" y="545157"/>
                        </a:cubicBezTo>
                        <a:cubicBezTo>
                          <a:pt x="5877064" y="558887"/>
                          <a:pt x="5914960" y="570569"/>
                          <a:pt x="5956288" y="584097"/>
                        </a:cubicBezTo>
                        <a:cubicBezTo>
                          <a:pt x="6038118" y="603947"/>
                          <a:pt x="6049672" y="632582"/>
                          <a:pt x="6141531" y="661976"/>
                        </a:cubicBezTo>
                        <a:cubicBezTo>
                          <a:pt x="6230364" y="698894"/>
                          <a:pt x="6224995" y="685324"/>
                          <a:pt x="6326775" y="739856"/>
                        </a:cubicBezTo>
                        <a:cubicBezTo>
                          <a:pt x="6358280" y="759854"/>
                          <a:pt x="6394639" y="789912"/>
                          <a:pt x="6426521" y="804756"/>
                        </a:cubicBezTo>
                        <a:cubicBezTo>
                          <a:pt x="6457788" y="826354"/>
                          <a:pt x="6504484" y="840371"/>
                          <a:pt x="6540518" y="869655"/>
                        </a:cubicBezTo>
                        <a:cubicBezTo>
                          <a:pt x="6604561" y="907989"/>
                          <a:pt x="6724795" y="995230"/>
                          <a:pt x="6782759" y="1064354"/>
                        </a:cubicBezTo>
                        <a:cubicBezTo>
                          <a:pt x="6800020" y="1079502"/>
                          <a:pt x="6812938" y="1097763"/>
                          <a:pt x="6825508" y="1116274"/>
                        </a:cubicBezTo>
                        <a:cubicBezTo>
                          <a:pt x="6874750" y="1184224"/>
                          <a:pt x="6873785" y="1191670"/>
                          <a:pt x="6911005" y="1272033"/>
                        </a:cubicBezTo>
                        <a:cubicBezTo>
                          <a:pt x="6915052" y="1333147"/>
                          <a:pt x="6912807" y="1393385"/>
                          <a:pt x="6896755" y="1453753"/>
                        </a:cubicBezTo>
                        <a:cubicBezTo>
                          <a:pt x="6879121" y="1502426"/>
                          <a:pt x="6791333" y="1586751"/>
                          <a:pt x="6754260" y="1609512"/>
                        </a:cubicBezTo>
                        <a:cubicBezTo>
                          <a:pt x="6739692" y="1623268"/>
                          <a:pt x="6730064" y="1638561"/>
                          <a:pt x="6711511" y="1648452"/>
                        </a:cubicBezTo>
                        <a:cubicBezTo>
                          <a:pt x="6495983" y="1752951"/>
                          <a:pt x="6798356" y="1633995"/>
                          <a:pt x="6583266" y="1713352"/>
                        </a:cubicBezTo>
                        <a:cubicBezTo>
                          <a:pt x="6515701" y="1741092"/>
                          <a:pt x="6462539" y="1789829"/>
                          <a:pt x="6369524" y="1804211"/>
                        </a:cubicBezTo>
                        <a:cubicBezTo>
                          <a:pt x="6269107" y="1822424"/>
                          <a:pt x="6312994" y="1820154"/>
                          <a:pt x="6212779" y="1830171"/>
                        </a:cubicBezTo>
                        <a:cubicBezTo>
                          <a:pt x="6185789" y="1837607"/>
                          <a:pt x="6170334" y="1851317"/>
                          <a:pt x="6141531" y="1856131"/>
                        </a:cubicBezTo>
                        <a:cubicBezTo>
                          <a:pt x="5982709" y="1861657"/>
                          <a:pt x="5731559" y="1852839"/>
                          <a:pt x="5600051" y="1856131"/>
                        </a:cubicBezTo>
                        <a:cubicBezTo>
                          <a:pt x="5556029" y="1854459"/>
                          <a:pt x="5510352" y="1843975"/>
                          <a:pt x="5457556" y="1830171"/>
                        </a:cubicBezTo>
                        <a:cubicBezTo>
                          <a:pt x="5366803" y="1793349"/>
                          <a:pt x="5484125" y="1828545"/>
                          <a:pt x="5343560" y="1804211"/>
                        </a:cubicBezTo>
                        <a:cubicBezTo>
                          <a:pt x="5329998" y="1801349"/>
                          <a:pt x="5317195" y="1792289"/>
                          <a:pt x="5300812" y="1791231"/>
                        </a:cubicBezTo>
                        <a:cubicBezTo>
                          <a:pt x="5264530" y="1785482"/>
                          <a:pt x="5226076" y="1775085"/>
                          <a:pt x="5186816" y="1778251"/>
                        </a:cubicBezTo>
                        <a:cubicBezTo>
                          <a:pt x="5178075" y="1771914"/>
                          <a:pt x="5057702" y="1746994"/>
                          <a:pt x="5030071" y="1739311"/>
                        </a:cubicBezTo>
                        <a:cubicBezTo>
                          <a:pt x="4984955" y="1731819"/>
                          <a:pt x="4953940" y="1727018"/>
                          <a:pt x="4916075" y="1726332"/>
                        </a:cubicBezTo>
                        <a:cubicBezTo>
                          <a:pt x="4785245" y="1728417"/>
                          <a:pt x="4643272" y="1750508"/>
                          <a:pt x="4531339" y="1739311"/>
                        </a:cubicBezTo>
                        <a:cubicBezTo>
                          <a:pt x="4478836" y="1743449"/>
                          <a:pt x="4491709" y="1762974"/>
                          <a:pt x="4445842" y="1791231"/>
                        </a:cubicBezTo>
                        <a:cubicBezTo>
                          <a:pt x="4429463" y="1802871"/>
                          <a:pt x="4407195" y="1806633"/>
                          <a:pt x="4388844" y="1817191"/>
                        </a:cubicBezTo>
                        <a:cubicBezTo>
                          <a:pt x="4371842" y="1829681"/>
                          <a:pt x="4362359" y="1843933"/>
                          <a:pt x="4346095" y="1856131"/>
                        </a:cubicBezTo>
                        <a:cubicBezTo>
                          <a:pt x="4331545" y="1865464"/>
                          <a:pt x="4316884" y="1872307"/>
                          <a:pt x="4303347" y="1882091"/>
                        </a:cubicBezTo>
                        <a:cubicBezTo>
                          <a:pt x="4288447" y="1908518"/>
                          <a:pt x="4277435" y="1927138"/>
                          <a:pt x="4260598" y="1946990"/>
                        </a:cubicBezTo>
                        <a:cubicBezTo>
                          <a:pt x="4171448" y="2063406"/>
                          <a:pt x="4187516" y="2015988"/>
                          <a:pt x="4132353" y="2128710"/>
                        </a:cubicBezTo>
                        <a:cubicBezTo>
                          <a:pt x="4107276" y="2180108"/>
                          <a:pt x="4061105" y="2284469"/>
                          <a:pt x="4061105" y="2284469"/>
                        </a:cubicBezTo>
                        <a:cubicBezTo>
                          <a:pt x="4054022" y="2323215"/>
                          <a:pt x="4061254" y="2355373"/>
                          <a:pt x="4046856" y="2388309"/>
                        </a:cubicBezTo>
                        <a:cubicBezTo>
                          <a:pt x="4032152" y="2457553"/>
                          <a:pt x="3996547" y="2516566"/>
                          <a:pt x="3989858" y="2595988"/>
                        </a:cubicBezTo>
                        <a:cubicBezTo>
                          <a:pt x="3966676" y="2712370"/>
                          <a:pt x="3982781" y="2651718"/>
                          <a:pt x="3961360" y="2764727"/>
                        </a:cubicBezTo>
                        <a:cubicBezTo>
                          <a:pt x="3949246" y="2888088"/>
                          <a:pt x="3967767" y="3015954"/>
                          <a:pt x="3975608" y="3128165"/>
                        </a:cubicBezTo>
                        <a:cubicBezTo>
                          <a:pt x="3975076" y="3162210"/>
                          <a:pt x="3999936" y="3184140"/>
                          <a:pt x="4018357" y="3206045"/>
                        </a:cubicBezTo>
                        <a:cubicBezTo>
                          <a:pt x="4025312" y="3221993"/>
                          <a:pt x="4032521" y="3243299"/>
                          <a:pt x="4046856" y="3257964"/>
                        </a:cubicBezTo>
                        <a:cubicBezTo>
                          <a:pt x="4064756" y="3283780"/>
                          <a:pt x="4085374" y="3306079"/>
                          <a:pt x="4103854" y="3335845"/>
                        </a:cubicBezTo>
                        <a:cubicBezTo>
                          <a:pt x="4122749" y="3374008"/>
                          <a:pt x="4137726" y="3404824"/>
                          <a:pt x="4160852" y="3426704"/>
                        </a:cubicBezTo>
                        <a:cubicBezTo>
                          <a:pt x="4175430" y="3439979"/>
                          <a:pt x="4189183" y="3454515"/>
                          <a:pt x="4203600" y="3465643"/>
                        </a:cubicBezTo>
                        <a:cubicBezTo>
                          <a:pt x="4257093" y="3624865"/>
                          <a:pt x="4203420" y="3418251"/>
                          <a:pt x="4260598" y="3556503"/>
                        </a:cubicBezTo>
                        <a:cubicBezTo>
                          <a:pt x="4314964" y="3686513"/>
                          <a:pt x="4215696" y="3544855"/>
                          <a:pt x="4317597" y="3647363"/>
                        </a:cubicBezTo>
                        <a:cubicBezTo>
                          <a:pt x="4330157" y="3666832"/>
                          <a:pt x="4336585" y="3681290"/>
                          <a:pt x="4346095" y="3699283"/>
                        </a:cubicBezTo>
                        <a:cubicBezTo>
                          <a:pt x="4354018" y="3710565"/>
                          <a:pt x="4366916" y="3715981"/>
                          <a:pt x="4374595" y="3725242"/>
                        </a:cubicBezTo>
                        <a:cubicBezTo>
                          <a:pt x="4392662" y="3743650"/>
                          <a:pt x="4403920" y="3759241"/>
                          <a:pt x="4417343" y="3777162"/>
                        </a:cubicBezTo>
                        <a:cubicBezTo>
                          <a:pt x="4434188" y="3790902"/>
                          <a:pt x="4447273" y="3801459"/>
                          <a:pt x="4460092" y="3816102"/>
                        </a:cubicBezTo>
                        <a:cubicBezTo>
                          <a:pt x="4479089" y="3830558"/>
                          <a:pt x="4485508" y="3856920"/>
                          <a:pt x="4502840" y="3868022"/>
                        </a:cubicBezTo>
                        <a:cubicBezTo>
                          <a:pt x="4546910" y="3896005"/>
                          <a:pt x="4583502" y="3912323"/>
                          <a:pt x="4616835" y="3945901"/>
                        </a:cubicBezTo>
                        <a:cubicBezTo>
                          <a:pt x="4635033" y="3956013"/>
                          <a:pt x="4652121" y="3971633"/>
                          <a:pt x="4673834" y="3984841"/>
                        </a:cubicBezTo>
                        <a:cubicBezTo>
                          <a:pt x="4702939" y="3997874"/>
                          <a:pt x="4724763" y="4006823"/>
                          <a:pt x="4745082" y="4023781"/>
                        </a:cubicBezTo>
                        <a:cubicBezTo>
                          <a:pt x="4801641" y="4059054"/>
                          <a:pt x="4795160" y="4066840"/>
                          <a:pt x="4859077" y="4088681"/>
                        </a:cubicBezTo>
                        <a:cubicBezTo>
                          <a:pt x="4877142" y="4094006"/>
                          <a:pt x="4897638" y="4096270"/>
                          <a:pt x="4916075" y="4101661"/>
                        </a:cubicBezTo>
                        <a:cubicBezTo>
                          <a:pt x="4938009" y="4111301"/>
                          <a:pt x="4962714" y="4122253"/>
                          <a:pt x="4987322" y="4127621"/>
                        </a:cubicBezTo>
                        <a:cubicBezTo>
                          <a:pt x="5009482" y="4133803"/>
                          <a:pt x="5035029" y="4133449"/>
                          <a:pt x="5058570" y="4140600"/>
                        </a:cubicBezTo>
                        <a:cubicBezTo>
                          <a:pt x="5076490" y="4145459"/>
                          <a:pt x="5095037" y="4150449"/>
                          <a:pt x="5115569" y="4153580"/>
                        </a:cubicBezTo>
                        <a:cubicBezTo>
                          <a:pt x="5139672" y="4159627"/>
                          <a:pt x="5165742" y="4160817"/>
                          <a:pt x="5186816" y="4166561"/>
                        </a:cubicBezTo>
                        <a:cubicBezTo>
                          <a:pt x="5243065" y="4177645"/>
                          <a:pt x="5256365" y="4184484"/>
                          <a:pt x="5315061" y="4192520"/>
                        </a:cubicBezTo>
                        <a:cubicBezTo>
                          <a:pt x="5356605" y="4203099"/>
                          <a:pt x="5401469" y="4201362"/>
                          <a:pt x="5443307" y="4205500"/>
                        </a:cubicBezTo>
                        <a:cubicBezTo>
                          <a:pt x="5636267" y="4199482"/>
                          <a:pt x="5775378" y="4189326"/>
                          <a:pt x="5984788" y="4179541"/>
                        </a:cubicBezTo>
                        <a:cubicBezTo>
                          <a:pt x="6010246" y="4175831"/>
                          <a:pt x="6032643" y="4171243"/>
                          <a:pt x="6056035" y="4166561"/>
                        </a:cubicBezTo>
                        <a:cubicBezTo>
                          <a:pt x="6088763" y="4160612"/>
                          <a:pt x="6115913" y="4148803"/>
                          <a:pt x="6141531" y="4140600"/>
                        </a:cubicBezTo>
                        <a:cubicBezTo>
                          <a:pt x="6147624" y="4138597"/>
                          <a:pt x="6175741" y="4129365"/>
                          <a:pt x="6184281" y="4127621"/>
                        </a:cubicBezTo>
                        <a:cubicBezTo>
                          <a:pt x="6197754" y="4121417"/>
                          <a:pt x="6213407" y="4116994"/>
                          <a:pt x="6227029" y="4114641"/>
                        </a:cubicBezTo>
                        <a:cubicBezTo>
                          <a:pt x="6295317" y="4095750"/>
                          <a:pt x="6270551" y="4106453"/>
                          <a:pt x="6326775" y="4088681"/>
                        </a:cubicBezTo>
                        <a:cubicBezTo>
                          <a:pt x="6446881" y="4014014"/>
                          <a:pt x="6381827" y="4021111"/>
                          <a:pt x="6526268" y="4049741"/>
                        </a:cubicBezTo>
                        <a:cubicBezTo>
                          <a:pt x="6605372" y="4041910"/>
                          <a:pt x="6676708" y="4042724"/>
                          <a:pt x="6754260" y="4036761"/>
                        </a:cubicBezTo>
                        <a:cubicBezTo>
                          <a:pt x="6818952" y="4030678"/>
                          <a:pt x="6815570" y="4024503"/>
                          <a:pt x="6868256" y="4010802"/>
                        </a:cubicBezTo>
                        <a:cubicBezTo>
                          <a:pt x="6910015" y="4002913"/>
                          <a:pt x="6934281" y="4002279"/>
                          <a:pt x="6968003" y="3984841"/>
                        </a:cubicBezTo>
                        <a:cubicBezTo>
                          <a:pt x="6987821" y="3980300"/>
                          <a:pt x="7007232" y="3964068"/>
                          <a:pt x="7025000" y="3958882"/>
                        </a:cubicBezTo>
                        <a:cubicBezTo>
                          <a:pt x="7051562" y="3949649"/>
                          <a:pt x="7081806" y="3947751"/>
                          <a:pt x="7110498" y="3932921"/>
                        </a:cubicBezTo>
                        <a:cubicBezTo>
                          <a:pt x="7202129" y="3878200"/>
                          <a:pt x="7174583" y="3902818"/>
                          <a:pt x="7210244" y="3868022"/>
                        </a:cubicBezTo>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19">
            <a:extLst>
              <a:ext uri="{FF2B5EF4-FFF2-40B4-BE49-F238E27FC236}">
                <a16:creationId xmlns:a16="http://schemas.microsoft.com/office/drawing/2014/main" id="{C675BBFB-278D-5A4B-8B2D-E96AEC2D79A6}"/>
              </a:ext>
            </a:extLst>
          </p:cNvPr>
          <p:cNvSpPr txBox="1"/>
          <p:nvPr/>
        </p:nvSpPr>
        <p:spPr>
          <a:xfrm>
            <a:off x="9482064" y="5008098"/>
            <a:ext cx="2254079" cy="646331"/>
          </a:xfrm>
          <a:prstGeom prst="rect">
            <a:avLst/>
          </a:prstGeom>
          <a:solidFill>
            <a:schemeClr val="bg1"/>
          </a:solidFill>
          <a:ln w="57150">
            <a:solidFill>
              <a:srgbClr val="FF0000"/>
            </a:solidFill>
          </a:ln>
        </p:spPr>
        <p:txBody>
          <a:bodyPr wrap="none" rtlCol="0">
            <a:spAutoFit/>
          </a:bodyPr>
          <a:lstStyle/>
          <a:p>
            <a:r>
              <a:rPr lang="en-US" sz="3600" b="1" dirty="0">
                <a:solidFill>
                  <a:srgbClr val="FF0000"/>
                </a:solidFill>
                <a:latin typeface="American Typewriter" panose="02090604020004020304" pitchFamily="18" charset="77"/>
              </a:rPr>
              <a:t>THEORY</a:t>
            </a:r>
          </a:p>
        </p:txBody>
      </p:sp>
      <p:pic>
        <p:nvPicPr>
          <p:cNvPr id="5" name="Picture 4">
            <a:extLst>
              <a:ext uri="{FF2B5EF4-FFF2-40B4-BE49-F238E27FC236}">
                <a16:creationId xmlns:a16="http://schemas.microsoft.com/office/drawing/2014/main" id="{586AF7EF-2D0D-9342-A6BA-40F9FB02A066}"/>
              </a:ext>
            </a:extLst>
          </p:cNvPr>
          <p:cNvPicPr>
            <a:picLocks noChangeAspect="1"/>
          </p:cNvPicPr>
          <p:nvPr/>
        </p:nvPicPr>
        <p:blipFill>
          <a:blip r:embed="rId3"/>
          <a:stretch>
            <a:fillRect/>
          </a:stretch>
        </p:blipFill>
        <p:spPr>
          <a:xfrm>
            <a:off x="388034" y="1592214"/>
            <a:ext cx="3263537" cy="2171052"/>
          </a:xfrm>
          <a:prstGeom prst="rect">
            <a:avLst/>
          </a:prstGeom>
        </p:spPr>
      </p:pic>
    </p:spTree>
    <p:extLst>
      <p:ext uri="{BB962C8B-B14F-4D97-AF65-F5344CB8AC3E}">
        <p14:creationId xmlns:p14="http://schemas.microsoft.com/office/powerpoint/2010/main" val="1770939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0"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Case study of the scientific process: “Theory of mind”</a:t>
            </a:r>
          </a:p>
        </p:txBody>
      </p:sp>
      <p:sp>
        <p:nvSpPr>
          <p:cNvPr id="3" name="Content Placeholder 2"/>
          <p:cNvSpPr>
            <a:spLocks noGrp="1"/>
          </p:cNvSpPr>
          <p:nvPr>
            <p:ph idx="1"/>
          </p:nvPr>
        </p:nvSpPr>
        <p:spPr>
          <a:xfrm>
            <a:off x="838200" y="2141537"/>
            <a:ext cx="10515600" cy="4351338"/>
          </a:xfrm>
        </p:spPr>
        <p:txBody>
          <a:bodyPr>
            <a:normAutofit/>
          </a:bodyPr>
          <a:lstStyle/>
          <a:p>
            <a:r>
              <a:rPr lang="en-US" dirty="0"/>
              <a:t>Why did the guy jump into the swimming pool with all his clothes on?</a:t>
            </a:r>
          </a:p>
          <a:p>
            <a:r>
              <a:rPr lang="en-US" dirty="0"/>
              <a:t>Having a “theory of mind” (TOM) allows you to reason about the guy’s behavior when he jumped in the swimming pool</a:t>
            </a:r>
          </a:p>
          <a:p>
            <a:pPr lvl="1"/>
            <a:r>
              <a:rPr lang="en-US" dirty="0"/>
              <a:t>Maybe someone was drowning?</a:t>
            </a:r>
          </a:p>
          <a:p>
            <a:pPr lvl="1"/>
            <a:r>
              <a:rPr lang="en-US" dirty="0"/>
              <a:t>Maybe he saw a $20 bill at the bottom?</a:t>
            </a:r>
          </a:p>
          <a:p>
            <a:pPr lvl="1"/>
            <a:r>
              <a:rPr lang="en-US" dirty="0"/>
              <a:t>Maybe he was drunk and thought it would be fun?</a:t>
            </a:r>
          </a:p>
          <a:p>
            <a:r>
              <a:rPr lang="en-US" dirty="0"/>
              <a:t>Regardless: He had something in his head (a belief) that caused him to do what he did</a:t>
            </a:r>
          </a:p>
        </p:txBody>
      </p:sp>
    </p:spTree>
    <p:extLst>
      <p:ext uri="{BB962C8B-B14F-4D97-AF65-F5344CB8AC3E}">
        <p14:creationId xmlns:p14="http://schemas.microsoft.com/office/powerpoint/2010/main" val="1866769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0200" y="164570"/>
            <a:ext cx="10515600" cy="1325563"/>
          </a:xfrm>
        </p:spPr>
        <p:txBody>
          <a:bodyPr/>
          <a:lstStyle/>
          <a:p>
            <a:r>
              <a:rPr lang="en-US" dirty="0"/>
              <a:t>The origins of “theory of mind”</a:t>
            </a:r>
          </a:p>
        </p:txBody>
      </p:sp>
      <p:sp>
        <p:nvSpPr>
          <p:cNvPr id="3" name="Content Placeholder 2"/>
          <p:cNvSpPr>
            <a:spLocks noGrp="1"/>
          </p:cNvSpPr>
          <p:nvPr>
            <p:ph idx="1"/>
          </p:nvPr>
        </p:nvSpPr>
        <p:spPr>
          <a:xfrm>
            <a:off x="495299" y="1490133"/>
            <a:ext cx="6955367" cy="4876800"/>
          </a:xfrm>
        </p:spPr>
        <p:txBody>
          <a:bodyPr>
            <a:normAutofit fontScale="92500" lnSpcReduction="10000"/>
          </a:bodyPr>
          <a:lstStyle/>
          <a:p>
            <a:pPr marL="0" indent="0">
              <a:buNone/>
            </a:pPr>
            <a:r>
              <a:rPr lang="en-US" dirty="0"/>
              <a:t>In assuming that other individuals </a:t>
            </a:r>
            <a:r>
              <a:rPr lang="en-US" i="1" dirty="0"/>
              <a:t>want, think, believe, </a:t>
            </a:r>
            <a:r>
              <a:rPr lang="en-US" dirty="0"/>
              <a:t>and the like, one infers states that are not directly observable and one uses these states… to predict the behavior of others as well as one’s own. These inferences, which amount to a </a:t>
            </a:r>
            <a:r>
              <a:rPr lang="en-US" b="1" dirty="0"/>
              <a:t>theory of mind</a:t>
            </a:r>
            <a:r>
              <a:rPr lang="en-US" dirty="0"/>
              <a:t>, are, to our knowledge, universal in human adults. Although it is reasonable to assume that their occurrence depends on some form of experience, that form is not immediately apparent. Evidently it is not that of an explicit pedagogy. Inferences about another individual are not taught, as are reading or arithmetic; their acquisition is more reminiscent of walking or speech. </a:t>
            </a:r>
            <a:endParaRPr lang="en-US" i="1" dirty="0"/>
          </a:p>
        </p:txBody>
      </p:sp>
      <p:pic>
        <p:nvPicPr>
          <p:cNvPr id="4" name="Picture 3"/>
          <p:cNvPicPr>
            <a:picLocks noChangeAspect="1"/>
          </p:cNvPicPr>
          <p:nvPr/>
        </p:nvPicPr>
        <p:blipFill>
          <a:blip r:embed="rId3"/>
          <a:stretch>
            <a:fillRect/>
          </a:stretch>
        </p:blipFill>
        <p:spPr>
          <a:xfrm>
            <a:off x="8758455" y="1879600"/>
            <a:ext cx="2938246" cy="3393910"/>
          </a:xfrm>
          <a:prstGeom prst="rect">
            <a:avLst/>
          </a:prstGeom>
        </p:spPr>
      </p:pic>
      <p:sp>
        <p:nvSpPr>
          <p:cNvPr id="5" name="TextBox 4"/>
          <p:cNvSpPr txBox="1"/>
          <p:nvPr/>
        </p:nvSpPr>
        <p:spPr>
          <a:xfrm>
            <a:off x="495300" y="6366933"/>
            <a:ext cx="7696200" cy="369332"/>
          </a:xfrm>
          <a:prstGeom prst="rect">
            <a:avLst/>
          </a:prstGeom>
          <a:noFill/>
        </p:spPr>
        <p:txBody>
          <a:bodyPr wrap="square" rtlCol="0">
            <a:spAutoFit/>
          </a:bodyPr>
          <a:lstStyle/>
          <a:p>
            <a:r>
              <a:rPr lang="en-US" dirty="0" err="1"/>
              <a:t>Premack</a:t>
            </a:r>
            <a:r>
              <a:rPr lang="en-US" dirty="0"/>
              <a:t> &amp; Woodruff (1978): “Does the chimpanzee have a “theory of mind”?</a:t>
            </a:r>
          </a:p>
        </p:txBody>
      </p:sp>
    </p:spTree>
    <p:extLst>
      <p:ext uri="{BB962C8B-B14F-4D97-AF65-F5344CB8AC3E}">
        <p14:creationId xmlns:p14="http://schemas.microsoft.com/office/powerpoint/2010/main" val="24837176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rot="16200000">
            <a:off x="-1372642" y="2895600"/>
            <a:ext cx="6858000" cy="1066800"/>
          </a:xfrm>
        </p:spPr>
        <p:txBody>
          <a:bodyPr/>
          <a:lstStyle/>
          <a:p>
            <a:r>
              <a:rPr lang="en-US" dirty="0"/>
              <a:t>False belief: a key test</a:t>
            </a:r>
          </a:p>
        </p:txBody>
      </p:sp>
      <p:pic>
        <p:nvPicPr>
          <p:cNvPr id="4" name="Picture 3"/>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3962400" y="30627"/>
            <a:ext cx="4808232" cy="1470213"/>
          </a:xfrm>
          <a:prstGeom prst="rect">
            <a:avLst/>
          </a:prstGeom>
        </p:spPr>
      </p:pic>
      <p:pic>
        <p:nvPicPr>
          <p:cNvPr id="7" name="Picture 6"/>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3962400" y="1488011"/>
            <a:ext cx="4808232" cy="1295596"/>
          </a:xfrm>
          <a:prstGeom prst="rect">
            <a:avLst/>
          </a:prstGeom>
        </p:spPr>
      </p:pic>
      <p:pic>
        <p:nvPicPr>
          <p:cNvPr id="8" name="Picture 7"/>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3962400" y="2796435"/>
            <a:ext cx="4808232" cy="1321251"/>
          </a:xfrm>
          <a:prstGeom prst="rect">
            <a:avLst/>
          </a:prstGeom>
        </p:spPr>
      </p:pic>
      <p:pic>
        <p:nvPicPr>
          <p:cNvPr id="9" name="Picture 8"/>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3962400" y="4117687"/>
            <a:ext cx="4808232" cy="1334079"/>
          </a:xfrm>
          <a:prstGeom prst="rect">
            <a:avLst/>
          </a:prstGeom>
        </p:spPr>
      </p:pic>
      <p:pic>
        <p:nvPicPr>
          <p:cNvPr id="10" name="Picture 9"/>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3962400" y="5477421"/>
            <a:ext cx="4808232" cy="1380579"/>
          </a:xfrm>
          <a:prstGeom prst="rect">
            <a:avLst/>
          </a:prstGeom>
        </p:spPr>
      </p:pic>
      <p:sp>
        <p:nvSpPr>
          <p:cNvPr id="11" name="TextBox 10"/>
          <p:cNvSpPr txBox="1"/>
          <p:nvPr/>
        </p:nvSpPr>
        <p:spPr>
          <a:xfrm>
            <a:off x="2819400" y="5715001"/>
            <a:ext cx="1905000" cy="646331"/>
          </a:xfrm>
          <a:prstGeom prst="rect">
            <a:avLst/>
          </a:prstGeom>
          <a:solidFill>
            <a:srgbClr val="FFFFFF"/>
          </a:solidFill>
          <a:ln w="38100" cmpd="sng">
            <a:solidFill>
              <a:srgbClr val="FF6600"/>
            </a:solidFill>
          </a:ln>
        </p:spPr>
        <p:txBody>
          <a:bodyPr wrap="square" rtlCol="0">
            <a:spAutoFit/>
          </a:bodyPr>
          <a:lstStyle/>
          <a:p>
            <a:pPr algn="ctr"/>
            <a:r>
              <a:rPr lang="en-US" b="1" dirty="0"/>
              <a:t>False belief consistent</a:t>
            </a:r>
          </a:p>
        </p:txBody>
      </p:sp>
      <p:sp>
        <p:nvSpPr>
          <p:cNvPr id="13" name="TextBox 12"/>
          <p:cNvSpPr txBox="1"/>
          <p:nvPr/>
        </p:nvSpPr>
        <p:spPr>
          <a:xfrm>
            <a:off x="7924800" y="5536945"/>
            <a:ext cx="1905000" cy="646331"/>
          </a:xfrm>
          <a:prstGeom prst="rect">
            <a:avLst/>
          </a:prstGeom>
          <a:solidFill>
            <a:srgbClr val="FFFFFF"/>
          </a:solidFill>
          <a:ln w="38100" cmpd="sng">
            <a:solidFill>
              <a:srgbClr val="FF6600"/>
            </a:solidFill>
          </a:ln>
        </p:spPr>
        <p:txBody>
          <a:bodyPr wrap="square" rtlCol="0">
            <a:spAutoFit/>
          </a:bodyPr>
          <a:lstStyle/>
          <a:p>
            <a:pPr algn="ctr"/>
            <a:r>
              <a:rPr lang="en-US" b="1" dirty="0"/>
              <a:t>Child knowledge consistent</a:t>
            </a:r>
          </a:p>
        </p:txBody>
      </p:sp>
    </p:spTree>
    <p:extLst>
      <p:ext uri="{BB962C8B-B14F-4D97-AF65-F5344CB8AC3E}">
        <p14:creationId xmlns:p14="http://schemas.microsoft.com/office/powerpoint/2010/main" val="2900730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42 mo failing false belief.mov">
            <a:hlinkClick r:id="" action="ppaction://media"/>
          </p:cNvPr>
          <p:cNvPicPr/>
          <p:nvPr>
            <a:videoFile r:link="rId2"/>
            <p:extLst>
              <p:ext uri="{DAA4B4D4-6D71-4841-9C94-3DE7FCFB9230}">
                <p14:media xmlns:p14="http://schemas.microsoft.com/office/powerpoint/2010/main" r:link="rId1"/>
              </p:ext>
            </p:extLst>
          </p:nvPr>
        </p:nvPicPr>
        <p:blipFill>
          <a:blip r:embed="rId4"/>
          <a:stretch>
            <a:fillRect/>
          </a:stretch>
        </p:blipFill>
        <p:spPr>
          <a:xfrm>
            <a:off x="1524000" y="0"/>
            <a:ext cx="9144000" cy="6858000"/>
          </a:xfrm>
          <a:prstGeom prst="rect">
            <a:avLst/>
          </a:prstGeom>
        </p:spPr>
      </p:pic>
    </p:spTree>
    <p:extLst>
      <p:ext uri="{BB962C8B-B14F-4D97-AF65-F5344CB8AC3E}">
        <p14:creationId xmlns:p14="http://schemas.microsoft.com/office/powerpoint/2010/main" val="115251532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p:cTn id="7" fill="hold" display="0">
                  <p:stCondLst>
                    <p:cond delay="indefinite"/>
                  </p:stCondLst>
                  <p:endCondLst>
                    <p:cond evt="onNext" delay="0">
                      <p:tgtEl>
                        <p:sldTgt/>
                      </p:tgtEl>
                    </p:cond>
                    <p:cond evt="onPrev" delay="0">
                      <p:tgtEl>
                        <p:sldTgt/>
                      </p:tgtEl>
                    </p:cond>
                  </p:endCondLst>
                </p:cTn>
                <p:tgtEl>
                  <p:spTgt spid="6"/>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52 mo succeeding false belief.mov">
            <a:hlinkClick r:id="" action="ppaction://media"/>
          </p:cNvPr>
          <p:cNvPicPr/>
          <p:nvPr>
            <a:videoFile r:link="rId2"/>
            <p:extLst>
              <p:ext uri="{DAA4B4D4-6D71-4841-9C94-3DE7FCFB9230}">
                <p14:media xmlns:p14="http://schemas.microsoft.com/office/powerpoint/2010/main" r:link="rId1"/>
              </p:ext>
            </p:extLst>
          </p:nvPr>
        </p:nvPicPr>
        <p:blipFill>
          <a:blip r:embed="rId4"/>
          <a:stretch>
            <a:fillRect/>
          </a:stretch>
        </p:blipFill>
        <p:spPr>
          <a:xfrm>
            <a:off x="1524000" y="0"/>
            <a:ext cx="9144000" cy="6858000"/>
          </a:xfrm>
          <a:prstGeom prst="rect">
            <a:avLst/>
          </a:prstGeom>
        </p:spPr>
      </p:pic>
    </p:spTree>
    <p:extLst>
      <p:ext uri="{BB962C8B-B14F-4D97-AF65-F5344CB8AC3E}">
        <p14:creationId xmlns:p14="http://schemas.microsoft.com/office/powerpoint/2010/main" val="97115823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p:cTn id="7" fill="hold" display="0">
                  <p:stCondLst>
                    <p:cond delay="indefinite"/>
                  </p:stCondLst>
                  <p:endCondLst>
                    <p:cond evt="onNext" delay="0">
                      <p:tgtEl>
                        <p:sldTgt/>
                      </p:tgtEl>
                    </p:cond>
                    <p:cond evt="onPrev" delay="0">
                      <p:tgtEl>
                        <p:sldTgt/>
                      </p:tgtEl>
                    </p:cond>
                  </p:endCondLst>
                </p:cTn>
                <p:tgtEl>
                  <p:spTgt spid="6"/>
                </p:tgtEl>
              </p:cMediaNode>
            </p:vide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370</TotalTime>
  <Words>1308</Words>
  <Application>Microsoft Macintosh PowerPoint</Application>
  <PresentationFormat>Widescreen</PresentationFormat>
  <Paragraphs>161</Paragraphs>
  <Slides>30</Slides>
  <Notes>9</Notes>
  <HiddenSlides>1</HiddenSlides>
  <MMClips>5</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30</vt:i4>
      </vt:variant>
    </vt:vector>
  </HeadingPairs>
  <TitlesOfParts>
    <vt:vector size="35" baseType="lpstr">
      <vt:lpstr>American Typewriter</vt:lpstr>
      <vt:lpstr>Arial</vt:lpstr>
      <vt:lpstr>Avenir Book</vt:lpstr>
      <vt:lpstr>Calibri</vt:lpstr>
      <vt:lpstr>Office Theme</vt:lpstr>
      <vt:lpstr>Modern Research Methods:  Introduction</vt:lpstr>
      <vt:lpstr>Dr. Molly Lewis</vt:lpstr>
      <vt:lpstr>TA: Jaeah Kim</vt:lpstr>
      <vt:lpstr>The Scientific Process</vt:lpstr>
      <vt:lpstr>Case study of the scientific process: “Theory of mind”</vt:lpstr>
      <vt:lpstr>The origins of “theory of mind”</vt:lpstr>
      <vt:lpstr>False belief: a key test</vt:lpstr>
      <vt:lpstr>PowerPoint Presentation</vt:lpstr>
      <vt:lpstr>PowerPoint Presentation</vt:lpstr>
      <vt:lpstr>The Sally-Anne Task</vt:lpstr>
      <vt:lpstr>Meta-analysis of ToM tasks</vt:lpstr>
      <vt:lpstr>Related achievements</vt:lpstr>
      <vt:lpstr>Representation change</vt:lpstr>
      <vt:lpstr>Appearance – reality distinctions</vt:lpstr>
      <vt:lpstr>Social cognition in other primates</vt:lpstr>
      <vt:lpstr>A beautiful story</vt:lpstr>
      <vt:lpstr>Early theory of mind</vt:lpstr>
      <vt:lpstr>Revising the theory</vt:lpstr>
      <vt:lpstr>The Scientific Process</vt:lpstr>
      <vt:lpstr>The Scientific Process is cumulative</vt:lpstr>
      <vt:lpstr>Cumulative science is hard</vt:lpstr>
      <vt:lpstr>Overview of course</vt:lpstr>
      <vt:lpstr>Course Logistics </vt:lpstr>
      <vt:lpstr>Course Components</vt:lpstr>
      <vt:lpstr>Class expectations</vt:lpstr>
      <vt:lpstr>How to contact us </vt:lpstr>
      <vt:lpstr>Qs about logisitics</vt:lpstr>
      <vt:lpstr>Next Time: What does the process of cumulative science actually look like?</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is a test</dc:title>
  <dc:creator>molly lewis</dc:creator>
  <cp:lastModifiedBy>molly lewis</cp:lastModifiedBy>
  <cp:revision>32</cp:revision>
  <dcterms:created xsi:type="dcterms:W3CDTF">2020-01-06T16:40:26Z</dcterms:created>
  <dcterms:modified xsi:type="dcterms:W3CDTF">2020-01-09T20:01:10Z</dcterms:modified>
</cp:coreProperties>
</file>